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embeddedFontLst>
    <p:embeddedFont>
      <p:font typeface="Roboto"/>
      <p:regular r:id="rId58"/>
      <p:bold r:id="rId59"/>
      <p:italic r:id="rId60"/>
      <p:boldItalic r:id="rId61"/>
    </p:embeddedFont>
    <p:embeddedFont>
      <p:font typeface="Montserrat"/>
      <p:regular r:id="rId62"/>
      <p:bold r:id="rId63"/>
      <p:italic r:id="rId64"/>
      <p:boldItalic r:id="rId65"/>
    </p:embeddedFont>
    <p:embeddedFont>
      <p:font typeface="Ubuntu Mono"/>
      <p:regular r:id="rId66"/>
      <p:bold r:id="rId67"/>
      <p:italic r:id="rId68"/>
      <p:boldItalic r:id="rId69"/>
    </p:embeddedFont>
    <p:embeddedFont>
      <p:font typeface="Helvetica Neue"/>
      <p:regular r:id="rId70"/>
      <p:bold r:id="rId71"/>
      <p:italic r:id="rId72"/>
      <p:boldItalic r:id="rId73"/>
    </p:embeddedFont>
    <p:embeddedFont>
      <p:font typeface="Century Gothic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HelveticaNeue-boldItalic.fntdata"/><Relationship Id="rId72" Type="http://schemas.openxmlformats.org/officeDocument/2006/relationships/font" Target="fonts/HelveticaNeue-italic.fntdata"/><Relationship Id="rId31" Type="http://schemas.openxmlformats.org/officeDocument/2006/relationships/slide" Target="slides/slide26.xml"/><Relationship Id="rId75" Type="http://schemas.openxmlformats.org/officeDocument/2006/relationships/font" Target="fonts/CenturyGothic-bold.fntdata"/><Relationship Id="rId30" Type="http://schemas.openxmlformats.org/officeDocument/2006/relationships/slide" Target="slides/slide25.xml"/><Relationship Id="rId74" Type="http://schemas.openxmlformats.org/officeDocument/2006/relationships/font" Target="fonts/CenturyGothic-regular.fntdata"/><Relationship Id="rId33" Type="http://schemas.openxmlformats.org/officeDocument/2006/relationships/slide" Target="slides/slide28.xml"/><Relationship Id="rId77" Type="http://schemas.openxmlformats.org/officeDocument/2006/relationships/font" Target="fonts/CenturyGothic-boldItalic.fntdata"/><Relationship Id="rId32" Type="http://schemas.openxmlformats.org/officeDocument/2006/relationships/slide" Target="slides/slide27.xml"/><Relationship Id="rId76" Type="http://schemas.openxmlformats.org/officeDocument/2006/relationships/font" Target="fonts/CenturyGothic-italic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HelveticaNeue-bold.fntdata"/><Relationship Id="rId70" Type="http://schemas.openxmlformats.org/officeDocument/2006/relationships/font" Target="fonts/HelveticaNeue-regular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regular.fntdata"/><Relationship Id="rId61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64" Type="http://schemas.openxmlformats.org/officeDocument/2006/relationships/font" Target="fonts/Montserrat-italic.fntdata"/><Relationship Id="rId63" Type="http://schemas.openxmlformats.org/officeDocument/2006/relationships/font" Target="fonts/Montserrat-bold.fntdata"/><Relationship Id="rId22" Type="http://schemas.openxmlformats.org/officeDocument/2006/relationships/slide" Target="slides/slide17.xml"/><Relationship Id="rId66" Type="http://schemas.openxmlformats.org/officeDocument/2006/relationships/font" Target="fonts/UbuntuMono-regular.fntdata"/><Relationship Id="rId21" Type="http://schemas.openxmlformats.org/officeDocument/2006/relationships/slide" Target="slides/slide16.xml"/><Relationship Id="rId65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68" Type="http://schemas.openxmlformats.org/officeDocument/2006/relationships/font" Target="fonts/UbuntuMono-italic.fntdata"/><Relationship Id="rId23" Type="http://schemas.openxmlformats.org/officeDocument/2006/relationships/slide" Target="slides/slide18.xml"/><Relationship Id="rId67" Type="http://schemas.openxmlformats.org/officeDocument/2006/relationships/font" Target="fonts/UbuntuMono-bold.fntdata"/><Relationship Id="rId60" Type="http://schemas.openxmlformats.org/officeDocument/2006/relationships/font" Target="fonts/Robo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UbuntuMon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oboto-bold.fntdata"/><Relationship Id="rId14" Type="http://schemas.openxmlformats.org/officeDocument/2006/relationships/slide" Target="slides/slide9.xml"/><Relationship Id="rId58" Type="http://schemas.openxmlformats.org/officeDocument/2006/relationships/font" Target="fonts/Robo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02b8794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f02b8794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8a9fc424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8a9fc424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d337fedf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d337fedf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d337fedf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d337fedf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1d337fedf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1d337fedf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8cbf9f52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8cbf9f52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38b464e1a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38b464e1a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8cbf9f5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8cbf9f5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38cbf9f52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38cbf9f5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d337fedf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d337fed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8c0e806e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38c0e806e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38cbf9f5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38cbf9f5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1d337fedf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1d337fed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d337fedf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1d337fedf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d337fedf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d337fed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8b464e1a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8b464e1a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8b464e1a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38b464e1a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38b464e1a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38b464e1a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8b464e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8b464e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38b464e1a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38b464e1a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38b464e1a5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38b464e1a5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38b464e1a5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38b464e1a5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38cbf9f5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38cbf9f5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38b464e1a5_2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38b464e1a5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38b464e1a5_2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38b464e1a5_2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8b464e1a5_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38b464e1a5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8b464e1a5_2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38b464e1a5_2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8b464e1a5_2_2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38b464e1a5_2_2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8b464e1a5_2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38b464e1a5_2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38b464e1a5_2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38b464e1a5_2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38b464e1a5_2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38b464e1a5_2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38b464e1a5_2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238b464e1a5_2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38b464e1a5_2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38b464e1a5_2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38cbf9f52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38cbf9f52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38b464e1a5_2_3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38b464e1a5_2_3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38b464e1a5_2_3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238b464e1a5_2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38b464e1a5_2_3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38b464e1a5_2_3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38b464e1a5_2_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38b464e1a5_2_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38b464e1a5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38b464e1a5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38b464e1a5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38b464e1a5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38b464e1a5_2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38b464e1a5_2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38b464e1a5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38b464e1a5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38b464e1a5_2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38b464e1a5_2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38b464e1a5_2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38b464e1a5_2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d337fedf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d337fedf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38b464e1a5_2_1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38b464e1a5_2_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38b464e1a5_2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38b464e1a5_2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38b464e1a5_2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38b464e1a5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d337fedf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1d337fedf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8a9fc42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8a9fc42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8a9fc42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8a9fc42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38a9fc42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38a9fc42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690900"/>
          </a:xfrm>
          <a:prstGeom prst="rect">
            <a:avLst/>
          </a:prstGeom>
          <a:solidFill>
            <a:srgbClr val="004A7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1810600" y="59100"/>
            <a:ext cx="603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None/>
              <a:defRPr b="1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58" name="Google Shape;58;p14"/>
          <p:cNvSpPr txBox="1"/>
          <p:nvPr/>
        </p:nvSpPr>
        <p:spPr>
          <a:xfrm>
            <a:off x="8515508" y="48005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1" i="0" lang="en-GB" sz="1100" u="none" cap="none" strike="noStrike">
                <a:solidFill>
                  <a:srgbClr val="00426B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1100" u="none" cap="none" strike="noStrike">
              <a:solidFill>
                <a:srgbClr val="00426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90972" y="180600"/>
            <a:ext cx="1096125" cy="32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577172" cy="69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hyperlink" Target="https://github.com/SkillSurf/systemverilog/blob/master/board_constraints/Zybo-Master.xdc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ocs.xilinx.com/r/en-US/ug973-vivado-release-notes-install-license/Installing-Cable-Drivers" TargetMode="External"/><Relationship Id="rId4" Type="http://schemas.openxmlformats.org/officeDocument/2006/relationships/hyperlink" Target="https://digilent.com/reference/software/vivado/board-files" TargetMode="External"/><Relationship Id="rId5" Type="http://schemas.openxmlformats.org/officeDocument/2006/relationships/hyperlink" Target="https://digilent.com/reference/software/vivado/board-file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skillsurf/systemverilog" TargetMode="External"/><Relationship Id="rId4" Type="http://schemas.openxmlformats.org/officeDocument/2006/relationships/hyperlink" Target="https://docs.xilinx.com/r/en-US/ug973-vivado-release-notes-install-license/Installing-Cable-Drivers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jp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5" Type="http://schemas.openxmlformats.org/officeDocument/2006/relationships/image" Target="../media/image5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328" r="0" t="76358"/>
          <a:stretch/>
        </p:blipFill>
        <p:spPr>
          <a:xfrm>
            <a:off x="0" y="4387350"/>
            <a:ext cx="9144003" cy="7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26073" l="328" r="0" t="0"/>
          <a:stretch/>
        </p:blipFill>
        <p:spPr>
          <a:xfrm>
            <a:off x="0" y="3"/>
            <a:ext cx="9144003" cy="23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/>
        </p:nvSpPr>
        <p:spPr>
          <a:xfrm>
            <a:off x="0" y="27234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rgbClr val="351C7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Lab Session</a:t>
            </a:r>
            <a:endParaRPr sz="900">
              <a:solidFill>
                <a:srgbClr val="351C7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0" y="333905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***IMPORTANT***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Calibri"/>
                <a:ea typeface="Calibri"/>
                <a:cs typeface="Calibri"/>
                <a:sym typeface="Calibri"/>
              </a:rPr>
              <a:t>Take as many screen shots of the work you are doing to use in the lab report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975" y="432325"/>
            <a:ext cx="8030200" cy="40708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/>
          <p:nvPr/>
        </p:nvSpPr>
        <p:spPr>
          <a:xfrm>
            <a:off x="6717750" y="4118850"/>
            <a:ext cx="529200" cy="26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4"/>
          <p:cNvSpPr/>
          <p:nvPr/>
        </p:nvSpPr>
        <p:spPr>
          <a:xfrm>
            <a:off x="997475" y="1889025"/>
            <a:ext cx="2164500" cy="22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24"/>
          <p:cNvCxnSpPr/>
          <p:nvPr/>
        </p:nvCxnSpPr>
        <p:spPr>
          <a:xfrm flipH="1">
            <a:off x="2585300" y="2700675"/>
            <a:ext cx="855000" cy="31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775" y="902500"/>
            <a:ext cx="3859825" cy="28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5109550" y="3358861"/>
            <a:ext cx="522600" cy="21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150"/>
            <a:ext cx="9144001" cy="501920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/>
          <p:nvPr/>
        </p:nvSpPr>
        <p:spPr>
          <a:xfrm>
            <a:off x="0" y="522300"/>
            <a:ext cx="1309500" cy="367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6"/>
          <p:cNvSpPr/>
          <p:nvPr/>
        </p:nvSpPr>
        <p:spPr>
          <a:xfrm>
            <a:off x="1354425" y="667150"/>
            <a:ext cx="2430600" cy="160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6"/>
          <p:cNvSpPr/>
          <p:nvPr/>
        </p:nvSpPr>
        <p:spPr>
          <a:xfrm>
            <a:off x="3829950" y="667150"/>
            <a:ext cx="5249700" cy="3046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/>
          <p:nvPr/>
        </p:nvSpPr>
        <p:spPr>
          <a:xfrm>
            <a:off x="1354425" y="3777800"/>
            <a:ext cx="7725300" cy="121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test_and.sv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module test_and(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    input logic a, b, 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    output logic out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    );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    assign out = a &amp; b;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>
                <a:latin typeface="Ubuntu Mono"/>
                <a:ea typeface="Ubuntu Mono"/>
                <a:cs typeface="Ubuntu Mono"/>
                <a:sym typeface="Ubuntu Mono"/>
              </a:rPr>
              <a:t>endmodule</a:t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Ubuntu Mono"/>
              <a:ea typeface="Ubuntu Mono"/>
              <a:cs typeface="Ubuntu Mono"/>
              <a:sym typeface="Ubuntu Mon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00" y="173500"/>
            <a:ext cx="5275075" cy="36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935825" y="4144350"/>
            <a:ext cx="743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Path :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https://github.com/SkillSurf/systemverilog/blob/master/board_constraints/Zybo-Master.xdc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b="27289" l="37070" r="573" t="14597"/>
          <a:stretch/>
        </p:blipFill>
        <p:spPr>
          <a:xfrm>
            <a:off x="573038" y="357775"/>
            <a:ext cx="7997923" cy="4192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" name="Google Shape;160;p29"/>
          <p:cNvCxnSpPr/>
          <p:nvPr/>
        </p:nvCxnSpPr>
        <p:spPr>
          <a:xfrm flipH="1">
            <a:off x="4539575" y="1872825"/>
            <a:ext cx="855000" cy="31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9"/>
          <p:cNvCxnSpPr/>
          <p:nvPr/>
        </p:nvCxnSpPr>
        <p:spPr>
          <a:xfrm flipH="1">
            <a:off x="4539575" y="3205925"/>
            <a:ext cx="855000" cy="31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514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514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02 : Counter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/>
          <p:nvPr/>
        </p:nvSpPr>
        <p:spPr>
          <a:xfrm>
            <a:off x="1162063" y="1294325"/>
            <a:ext cx="6793200" cy="3646200"/>
          </a:xfrm>
          <a:prstGeom prst="rect">
            <a:avLst/>
          </a:prstGeom>
          <a:noFill/>
          <a:ln cap="flat" cmpd="sng" w="28575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design: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3"/>
          <p:cNvSpPr txBox="1"/>
          <p:nvPr/>
        </p:nvSpPr>
        <p:spPr>
          <a:xfrm>
            <a:off x="1066050" y="871275"/>
            <a:ext cx="202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4A79"/>
                </a:solidFill>
                <a:latin typeface="Courier New"/>
                <a:ea typeface="Courier New"/>
                <a:cs typeface="Courier New"/>
                <a:sym typeface="Courier New"/>
              </a:rPr>
              <a:t>Counter_wrapper </a:t>
            </a:r>
            <a:endParaRPr sz="500">
              <a:solidFill>
                <a:srgbClr val="004A79"/>
              </a:solidFill>
            </a:endParaRPr>
          </a:p>
        </p:txBody>
      </p:sp>
      <p:sp>
        <p:nvSpPr>
          <p:cNvPr id="185" name="Google Shape;185;p33"/>
          <p:cNvSpPr/>
          <p:nvPr/>
        </p:nvSpPr>
        <p:spPr>
          <a:xfrm>
            <a:off x="1748900" y="1516150"/>
            <a:ext cx="1635900" cy="1448100"/>
          </a:xfrm>
          <a:prstGeom prst="rect">
            <a:avLst/>
          </a:prstGeom>
          <a:noFill/>
          <a:ln cap="flat" cmpd="sng" w="28575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1385425" y="2876325"/>
            <a:ext cx="163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4A79"/>
                </a:solidFill>
                <a:latin typeface="Courier New"/>
                <a:ea typeface="Courier New"/>
                <a:cs typeface="Courier New"/>
                <a:sym typeface="Courier New"/>
              </a:rPr>
              <a:t>divider</a:t>
            </a:r>
            <a:endParaRPr sz="500">
              <a:solidFill>
                <a:srgbClr val="004A79"/>
              </a:solidFill>
            </a:endParaRPr>
          </a:p>
        </p:txBody>
      </p:sp>
      <p:sp>
        <p:nvSpPr>
          <p:cNvPr id="187" name="Google Shape;187;p33"/>
          <p:cNvSpPr/>
          <p:nvPr/>
        </p:nvSpPr>
        <p:spPr>
          <a:xfrm>
            <a:off x="5297525" y="2940151"/>
            <a:ext cx="1717200" cy="1301400"/>
          </a:xfrm>
          <a:prstGeom prst="rect">
            <a:avLst/>
          </a:prstGeom>
          <a:noFill/>
          <a:ln cap="flat" cmpd="sng" w="28575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3"/>
          <p:cNvSpPr txBox="1"/>
          <p:nvPr/>
        </p:nvSpPr>
        <p:spPr>
          <a:xfrm>
            <a:off x="4886321" y="2533138"/>
            <a:ext cx="163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4A79"/>
                </a:solidFill>
                <a:latin typeface="Courier New"/>
                <a:ea typeface="Courier New"/>
                <a:cs typeface="Courier New"/>
                <a:sym typeface="Courier New"/>
              </a:rPr>
              <a:t>counter</a:t>
            </a:r>
            <a:endParaRPr sz="500">
              <a:solidFill>
                <a:srgbClr val="004A79"/>
              </a:solidFill>
            </a:endParaRPr>
          </a:p>
        </p:txBody>
      </p:sp>
      <p:cxnSp>
        <p:nvCxnSpPr>
          <p:cNvPr id="189" name="Google Shape;189;p33"/>
          <p:cNvCxnSpPr>
            <a:stCxn id="187" idx="1"/>
          </p:cNvCxnSpPr>
          <p:nvPr/>
        </p:nvCxnSpPr>
        <p:spPr>
          <a:xfrm rot="10800000">
            <a:off x="742025" y="3588151"/>
            <a:ext cx="4555500" cy="2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3"/>
          <p:cNvCxnSpPr/>
          <p:nvPr/>
        </p:nvCxnSpPr>
        <p:spPr>
          <a:xfrm flipH="1" rot="10800000">
            <a:off x="7955275" y="4070913"/>
            <a:ext cx="377400" cy="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3"/>
          <p:cNvSpPr txBox="1"/>
          <p:nvPr/>
        </p:nvSpPr>
        <p:spPr>
          <a:xfrm>
            <a:off x="1862225" y="1778500"/>
            <a:ext cx="1471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Scaling down the on-board clock signal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192" name="Google Shape;192;p33"/>
          <p:cNvSpPr txBox="1"/>
          <p:nvPr/>
        </p:nvSpPr>
        <p:spPr>
          <a:xfrm>
            <a:off x="5408838" y="3307600"/>
            <a:ext cx="147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Performs Up Counting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380650" y="3221350"/>
            <a:ext cx="76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rst</a:t>
            </a:r>
            <a:endParaRPr sz="500">
              <a:solidFill>
                <a:schemeClr val="dk1"/>
              </a:solidFill>
            </a:endParaRPr>
          </a:p>
        </p:txBody>
      </p:sp>
      <p:cxnSp>
        <p:nvCxnSpPr>
          <p:cNvPr id="194" name="Google Shape;194;p33"/>
          <p:cNvCxnSpPr/>
          <p:nvPr/>
        </p:nvCxnSpPr>
        <p:spPr>
          <a:xfrm rot="10800000">
            <a:off x="724700" y="4001850"/>
            <a:ext cx="4575000" cy="17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3"/>
          <p:cNvSpPr txBox="1"/>
          <p:nvPr/>
        </p:nvSpPr>
        <p:spPr>
          <a:xfrm>
            <a:off x="380650" y="3644925"/>
            <a:ext cx="82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incr</a:t>
            </a:r>
            <a:endParaRPr sz="500">
              <a:solidFill>
                <a:schemeClr val="dk1"/>
              </a:solidFill>
            </a:endParaRPr>
          </a:p>
        </p:txBody>
      </p:sp>
      <p:cxnSp>
        <p:nvCxnSpPr>
          <p:cNvPr id="196" name="Google Shape;196;p33"/>
          <p:cNvCxnSpPr/>
          <p:nvPr/>
        </p:nvCxnSpPr>
        <p:spPr>
          <a:xfrm flipH="1" rot="10800000">
            <a:off x="7942325" y="3774313"/>
            <a:ext cx="377400" cy="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33"/>
          <p:cNvCxnSpPr/>
          <p:nvPr/>
        </p:nvCxnSpPr>
        <p:spPr>
          <a:xfrm flipH="1" rot="10800000">
            <a:off x="7942325" y="3477713"/>
            <a:ext cx="377400" cy="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3"/>
          <p:cNvCxnSpPr/>
          <p:nvPr/>
        </p:nvCxnSpPr>
        <p:spPr>
          <a:xfrm flipH="1" rot="10800000">
            <a:off x="7942325" y="3181113"/>
            <a:ext cx="377400" cy="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33"/>
          <p:cNvSpPr txBox="1"/>
          <p:nvPr/>
        </p:nvSpPr>
        <p:spPr>
          <a:xfrm rot="5400000">
            <a:off x="7911450" y="3415300"/>
            <a:ext cx="136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count_reg</a:t>
            </a:r>
            <a:endParaRPr sz="500">
              <a:solidFill>
                <a:schemeClr val="dk1"/>
              </a:solidFill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3364325" y="2036350"/>
            <a:ext cx="1933500" cy="1185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3"/>
          <p:cNvSpPr txBox="1"/>
          <p:nvPr/>
        </p:nvSpPr>
        <p:spPr>
          <a:xfrm>
            <a:off x="1162075" y="1516150"/>
            <a:ext cx="60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clk</a:t>
            </a:r>
            <a:endParaRPr sz="500">
              <a:solidFill>
                <a:schemeClr val="dk1"/>
              </a:solidFill>
            </a:endParaRPr>
          </a:p>
        </p:txBody>
      </p:sp>
      <p:cxnSp>
        <p:nvCxnSpPr>
          <p:cNvPr id="202" name="Google Shape;202;p33"/>
          <p:cNvCxnSpPr/>
          <p:nvPr/>
        </p:nvCxnSpPr>
        <p:spPr>
          <a:xfrm flipH="1" rot="10800000">
            <a:off x="1385425" y="1833700"/>
            <a:ext cx="377400" cy="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6991350" y="3676650"/>
            <a:ext cx="962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98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Schedule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93775" y="680525"/>
            <a:ext cx="8520600" cy="20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9.00 a.m. to 1.15 p.m. – FPGA hands-on Lab Session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1.15 p.m to 2.00 p.m - Lunch Break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2.00 p.m to 3.00 p.m – Summary and next steps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3.00 p.m to 4.00 p.m – Concluding Ceremony and Group Photo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240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Grading Criteria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511975" y="2925900"/>
            <a:ext cx="8520600" cy="21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62"/>
              <a:t>Individual Report  - Submission link </a:t>
            </a:r>
            <a:r>
              <a:rPr b="1" lang="en-GB" sz="2262"/>
              <a:t>available</a:t>
            </a:r>
            <a:r>
              <a:rPr b="1" lang="en-GB" sz="2262"/>
              <a:t> on moodle </a:t>
            </a:r>
            <a:endParaRPr b="1" sz="226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292">
                <a:solidFill>
                  <a:srgbClr val="1D2125"/>
                </a:solidFill>
                <a:highlight>
                  <a:srgbClr val="F8F9FA"/>
                </a:highlight>
                <a:latin typeface="Roboto"/>
                <a:ea typeface="Roboto"/>
                <a:cs typeface="Roboto"/>
                <a:sym typeface="Roboto"/>
              </a:rPr>
              <a:t>Due: Sunday, 30 April 2023, 11:59 PM</a:t>
            </a:r>
            <a:endParaRPr b="1" sz="294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Report describing </a:t>
            </a:r>
            <a:r>
              <a:rPr lang="en-GB"/>
              <a:t>the practical with observations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Source Code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	Demo Video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50" y="179525"/>
            <a:ext cx="3971750" cy="3535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375" y="1299175"/>
            <a:ext cx="3971750" cy="3535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50" y="213475"/>
            <a:ext cx="4102175" cy="36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6725" y="1070650"/>
            <a:ext cx="4278625" cy="38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5"/>
          <p:cNvSpPr/>
          <p:nvPr/>
        </p:nvSpPr>
        <p:spPr>
          <a:xfrm>
            <a:off x="1581046" y="2666711"/>
            <a:ext cx="800700" cy="21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00" y="274550"/>
            <a:ext cx="3952900" cy="35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700" y="917974"/>
            <a:ext cx="3878250" cy="347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/>
          <p:nvPr/>
        </p:nvSpPr>
        <p:spPr>
          <a:xfrm>
            <a:off x="1879625" y="2929250"/>
            <a:ext cx="610800" cy="21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counter_wrapper.sv</a:t>
            </a:r>
            <a:endParaRPr/>
          </a:p>
        </p:txBody>
      </p:sp>
      <p:sp>
        <p:nvSpPr>
          <p:cNvPr id="229" name="Google Shape;229;p37"/>
          <p:cNvSpPr txBox="1"/>
          <p:nvPr>
            <p:ph type="title"/>
          </p:nvPr>
        </p:nvSpPr>
        <p:spPr>
          <a:xfrm>
            <a:off x="32073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counter.sv</a:t>
            </a:r>
            <a:endParaRPr/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32073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module counter #(parameter WIDTH = 8)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(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  input  logic clk, rst, incr,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  output logic [WIDTH-1:0] count_reg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);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  always_ff @(posedge clk) begin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    if      (rst)  count_reg &lt;= 0;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    else if (incr) count_reg &lt;= count_reg + 1'b1;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  end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endmodule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31" name="Google Shape;231;p37"/>
          <p:cNvSpPr txBox="1"/>
          <p:nvPr>
            <p:ph type="title"/>
          </p:nvPr>
        </p:nvSpPr>
        <p:spPr>
          <a:xfrm>
            <a:off x="5599925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divider.sv</a:t>
            </a:r>
            <a:endParaRPr/>
          </a:p>
        </p:txBody>
      </p:sp>
      <p:sp>
        <p:nvSpPr>
          <p:cNvPr id="232" name="Google Shape;232;p37"/>
          <p:cNvSpPr txBox="1"/>
          <p:nvPr>
            <p:ph idx="1" type="body"/>
          </p:nvPr>
        </p:nvSpPr>
        <p:spPr>
          <a:xfrm>
            <a:off x="5599925" y="1389600"/>
            <a:ext cx="3377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module divider #(parameter FREQ = 8)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(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	input  logic board_clk,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	output logic clk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);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    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	localparam COUNT_MAX = 125000000/(FREQ*2) - 1; </a:t>
            </a:r>
            <a:endParaRPr sz="800"/>
          </a:p>
          <a:p>
            <a:pPr indent="0" lvl="0" marL="18288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        //125MHz Board Clock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    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	logic [31:0] count_reg = 32'd0;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    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	always_ff @(posedge board_clk) begin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		if (count_reg == COUNT_MAX) count_reg &lt;= 0;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		else                        count_reg &lt;= count_reg + 1'b1;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	end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    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	always_ff @(posedge board_clk) begin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		if (count_reg == COUNT_MAX) clk &lt;= ~clk;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		else                        clk &lt;= clk;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	end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    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/>
              <a:t>endmodule</a:t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39675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module counter_wrapper(</a:t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	input  logic board_clk, rst, incr,</a:t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	output logic [3:0] count_reg</a:t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);</a:t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    </a:t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	wire clk;</a:t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	</a:t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	counter #(.WIDTH(4)) Counter_1 (.*);</a:t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	divider #(.FREQ(1)) Divider_1 (.*); </a:t>
            </a:r>
            <a:endParaRPr sz="800"/>
          </a:p>
          <a:p>
            <a:pPr indent="0" lvl="0" marL="1371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// FREQ set to 1 Hz</a:t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    </a:t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800"/>
              <a:t>endmodule</a:t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00"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800"/>
          </a:p>
        </p:txBody>
      </p:sp>
      <p:cxnSp>
        <p:nvCxnSpPr>
          <p:cNvPr id="234" name="Google Shape;234;p37"/>
          <p:cNvCxnSpPr/>
          <p:nvPr/>
        </p:nvCxnSpPr>
        <p:spPr>
          <a:xfrm flipH="1">
            <a:off x="3036300" y="933450"/>
            <a:ext cx="7200" cy="37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7"/>
          <p:cNvCxnSpPr/>
          <p:nvPr/>
        </p:nvCxnSpPr>
        <p:spPr>
          <a:xfrm flipH="1">
            <a:off x="5474700" y="933450"/>
            <a:ext cx="7200" cy="378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 rotWithShape="1">
          <a:blip r:embed="rId3">
            <a:alphaModFix/>
          </a:blip>
          <a:srcRect b="27437" l="37124" r="628" t="14895"/>
          <a:stretch/>
        </p:blipFill>
        <p:spPr>
          <a:xfrm>
            <a:off x="450750" y="383850"/>
            <a:ext cx="8228174" cy="428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9"/>
          <p:cNvPicPr preferRelativeResize="0"/>
          <p:nvPr/>
        </p:nvPicPr>
        <p:blipFill rotWithShape="1">
          <a:blip r:embed="rId3">
            <a:alphaModFix/>
          </a:blip>
          <a:srcRect b="11328" l="386" r="554" t="6163"/>
          <a:stretch/>
        </p:blipFill>
        <p:spPr>
          <a:xfrm>
            <a:off x="311238" y="422125"/>
            <a:ext cx="8521526" cy="399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Troubleshooting</a:t>
            </a:r>
            <a:endParaRPr/>
          </a:p>
        </p:txBody>
      </p:sp>
      <p:sp>
        <p:nvSpPr>
          <p:cNvPr id="251" name="Google Shape;251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Installing Cable Drivers 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https://docs.xilinx.com/r/en-US/ug973-vivado-release-notes-install-license/Installing-Cable-Drivers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Installing Zybo Board -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</a:t>
            </a:r>
            <a:r>
              <a:rPr lang="en-GB" u="sng">
                <a:solidFill>
                  <a:schemeClr val="hlink"/>
                </a:solidFill>
                <a:hlinkClick r:id="rId5"/>
              </a:rPr>
              <a:t>ttps://digilent.com/reference/software/vivado/board-files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767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1"/>
          <p:cNvSpPr txBox="1"/>
          <p:nvPr/>
        </p:nvSpPr>
        <p:spPr>
          <a:xfrm>
            <a:off x="150" y="2171550"/>
            <a:ext cx="9144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mvm_uart_system</a:t>
            </a:r>
            <a:endParaRPr b="1"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Matrix Vector Multiply uart system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/>
          <p:nvPr/>
        </p:nvSpPr>
        <p:spPr>
          <a:xfrm>
            <a:off x="304050" y="1294325"/>
            <a:ext cx="8535900" cy="3646200"/>
          </a:xfrm>
          <a:prstGeom prst="rect">
            <a:avLst/>
          </a:prstGeom>
          <a:noFill/>
          <a:ln cap="flat" cmpd="sng" w="28575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2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 design: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304050" y="947475"/>
            <a:ext cx="202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4A79"/>
                </a:solidFill>
                <a:latin typeface="Courier New"/>
                <a:ea typeface="Courier New"/>
                <a:cs typeface="Courier New"/>
                <a:sym typeface="Courier New"/>
              </a:rPr>
              <a:t>mvm_uart_system</a:t>
            </a:r>
            <a:endParaRPr sz="500">
              <a:solidFill>
                <a:srgbClr val="004A79"/>
              </a:solidFill>
            </a:endParaRPr>
          </a:p>
        </p:txBody>
      </p:sp>
      <p:sp>
        <p:nvSpPr>
          <p:cNvPr id="265" name="Google Shape;265;p42"/>
          <p:cNvSpPr/>
          <p:nvPr/>
        </p:nvSpPr>
        <p:spPr>
          <a:xfrm>
            <a:off x="494450" y="2705850"/>
            <a:ext cx="1208100" cy="1349700"/>
          </a:xfrm>
          <a:prstGeom prst="rect">
            <a:avLst/>
          </a:prstGeom>
          <a:noFill/>
          <a:ln cap="flat" cmpd="sng" w="28575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"/>
          <p:cNvSpPr txBox="1"/>
          <p:nvPr/>
        </p:nvSpPr>
        <p:spPr>
          <a:xfrm>
            <a:off x="559825" y="2356200"/>
            <a:ext cx="107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4A79"/>
                </a:solidFill>
                <a:latin typeface="Courier New"/>
                <a:ea typeface="Courier New"/>
                <a:cs typeface="Courier New"/>
                <a:sym typeface="Courier New"/>
              </a:rPr>
              <a:t>uart_rx</a:t>
            </a:r>
            <a:endParaRPr sz="500">
              <a:solidFill>
                <a:srgbClr val="004A79"/>
              </a:solidFill>
            </a:endParaRPr>
          </a:p>
        </p:txBody>
      </p:sp>
      <p:sp>
        <p:nvSpPr>
          <p:cNvPr id="267" name="Google Shape;267;p42"/>
          <p:cNvSpPr/>
          <p:nvPr/>
        </p:nvSpPr>
        <p:spPr>
          <a:xfrm>
            <a:off x="7441450" y="2705838"/>
            <a:ext cx="1208100" cy="1349700"/>
          </a:xfrm>
          <a:prstGeom prst="rect">
            <a:avLst/>
          </a:prstGeom>
          <a:noFill/>
          <a:ln cap="flat" cmpd="sng" w="28575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2"/>
          <p:cNvSpPr txBox="1"/>
          <p:nvPr/>
        </p:nvSpPr>
        <p:spPr>
          <a:xfrm>
            <a:off x="7507775" y="2356188"/>
            <a:ext cx="107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4A79"/>
                </a:solidFill>
                <a:latin typeface="Courier New"/>
                <a:ea typeface="Courier New"/>
                <a:cs typeface="Courier New"/>
                <a:sym typeface="Courier New"/>
              </a:rPr>
              <a:t>uart_tx</a:t>
            </a:r>
            <a:endParaRPr sz="500">
              <a:solidFill>
                <a:srgbClr val="004A79"/>
              </a:solidFill>
            </a:endParaRPr>
          </a:p>
        </p:txBody>
      </p:sp>
      <p:sp>
        <p:nvSpPr>
          <p:cNvPr id="269" name="Google Shape;269;p42"/>
          <p:cNvSpPr/>
          <p:nvPr/>
        </p:nvSpPr>
        <p:spPr>
          <a:xfrm>
            <a:off x="1955850" y="2068675"/>
            <a:ext cx="5232300" cy="2624100"/>
          </a:xfrm>
          <a:prstGeom prst="rect">
            <a:avLst/>
          </a:prstGeom>
          <a:noFill/>
          <a:ln cap="flat" cmpd="sng" w="28575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2"/>
          <p:cNvSpPr txBox="1"/>
          <p:nvPr/>
        </p:nvSpPr>
        <p:spPr>
          <a:xfrm>
            <a:off x="3309900" y="1718750"/>
            <a:ext cx="252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4A79"/>
                </a:solidFill>
                <a:latin typeface="Courier New"/>
                <a:ea typeface="Courier New"/>
                <a:cs typeface="Courier New"/>
                <a:sym typeface="Courier New"/>
              </a:rPr>
              <a:t>axis_matvec_mul</a:t>
            </a:r>
            <a:endParaRPr sz="500">
              <a:solidFill>
                <a:srgbClr val="004A79"/>
              </a:solidFill>
            </a:endParaRPr>
          </a:p>
        </p:txBody>
      </p:sp>
      <p:sp>
        <p:nvSpPr>
          <p:cNvPr id="271" name="Google Shape;271;p42"/>
          <p:cNvSpPr/>
          <p:nvPr/>
        </p:nvSpPr>
        <p:spPr>
          <a:xfrm>
            <a:off x="2221100" y="2431950"/>
            <a:ext cx="2649600" cy="1897500"/>
          </a:xfrm>
          <a:prstGeom prst="rect">
            <a:avLst/>
          </a:prstGeom>
          <a:noFill/>
          <a:ln cap="flat" cmpd="sng" w="28575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2"/>
          <p:cNvSpPr txBox="1"/>
          <p:nvPr/>
        </p:nvSpPr>
        <p:spPr>
          <a:xfrm>
            <a:off x="2283800" y="2068675"/>
            <a:ext cx="252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4A79"/>
                </a:solidFill>
                <a:latin typeface="Courier New"/>
                <a:ea typeface="Courier New"/>
                <a:cs typeface="Courier New"/>
                <a:sym typeface="Courier New"/>
              </a:rPr>
              <a:t>matvec_mul</a:t>
            </a:r>
            <a:endParaRPr sz="500">
              <a:solidFill>
                <a:srgbClr val="004A79"/>
              </a:solidFill>
            </a:endParaRPr>
          </a:p>
        </p:txBody>
      </p:sp>
      <p:sp>
        <p:nvSpPr>
          <p:cNvPr id="273" name="Google Shape;273;p42"/>
          <p:cNvSpPr/>
          <p:nvPr/>
        </p:nvSpPr>
        <p:spPr>
          <a:xfrm>
            <a:off x="5297475" y="2730026"/>
            <a:ext cx="1717200" cy="1301400"/>
          </a:xfrm>
          <a:prstGeom prst="rect">
            <a:avLst/>
          </a:prstGeom>
          <a:noFill/>
          <a:ln cap="flat" cmpd="sng" w="28575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2"/>
          <p:cNvSpPr txBox="1"/>
          <p:nvPr/>
        </p:nvSpPr>
        <p:spPr>
          <a:xfrm>
            <a:off x="5338133" y="2355738"/>
            <a:ext cx="163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4A79"/>
                </a:solidFill>
                <a:latin typeface="Courier New"/>
                <a:ea typeface="Courier New"/>
                <a:cs typeface="Courier New"/>
                <a:sym typeface="Courier New"/>
              </a:rPr>
              <a:t>skid_buffer</a:t>
            </a:r>
            <a:endParaRPr sz="500">
              <a:solidFill>
                <a:srgbClr val="004A79"/>
              </a:solidFill>
            </a:endParaRPr>
          </a:p>
        </p:txBody>
      </p:sp>
      <p:cxnSp>
        <p:nvCxnSpPr>
          <p:cNvPr id="275" name="Google Shape;275;p42"/>
          <p:cNvCxnSpPr>
            <a:stCxn id="265" idx="1"/>
          </p:cNvCxnSpPr>
          <p:nvPr/>
        </p:nvCxnSpPr>
        <p:spPr>
          <a:xfrm rot="10800000">
            <a:off x="93950" y="3375600"/>
            <a:ext cx="400500" cy="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42"/>
          <p:cNvCxnSpPr>
            <a:stCxn id="265" idx="3"/>
            <a:endCxn id="271" idx="1"/>
          </p:cNvCxnSpPr>
          <p:nvPr/>
        </p:nvCxnSpPr>
        <p:spPr>
          <a:xfrm>
            <a:off x="1702550" y="3380700"/>
            <a:ext cx="518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42"/>
          <p:cNvCxnSpPr>
            <a:stCxn id="271" idx="3"/>
            <a:endCxn id="273" idx="1"/>
          </p:cNvCxnSpPr>
          <p:nvPr/>
        </p:nvCxnSpPr>
        <p:spPr>
          <a:xfrm>
            <a:off x="4870700" y="3380700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42"/>
          <p:cNvCxnSpPr>
            <a:stCxn id="273" idx="3"/>
            <a:endCxn id="267" idx="1"/>
          </p:cNvCxnSpPr>
          <p:nvPr/>
        </p:nvCxnSpPr>
        <p:spPr>
          <a:xfrm>
            <a:off x="7014675" y="3380726"/>
            <a:ext cx="426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42"/>
          <p:cNvCxnSpPr>
            <a:stCxn id="267" idx="3"/>
          </p:cNvCxnSpPr>
          <p:nvPr/>
        </p:nvCxnSpPr>
        <p:spPr>
          <a:xfrm flipH="1" rot="10800000">
            <a:off x="8649550" y="3375588"/>
            <a:ext cx="377400" cy="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2"/>
          <p:cNvSpPr txBox="1"/>
          <p:nvPr/>
        </p:nvSpPr>
        <p:spPr>
          <a:xfrm>
            <a:off x="559825" y="2777850"/>
            <a:ext cx="1076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Convert serial input to parallel data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281" name="Google Shape;281;p42"/>
          <p:cNvSpPr txBox="1"/>
          <p:nvPr/>
        </p:nvSpPr>
        <p:spPr>
          <a:xfrm>
            <a:off x="2463625" y="3054900"/>
            <a:ext cx="229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Performing multiplication on input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282" name="Google Shape;282;p42"/>
          <p:cNvSpPr txBox="1"/>
          <p:nvPr/>
        </p:nvSpPr>
        <p:spPr>
          <a:xfrm>
            <a:off x="5420525" y="3072400"/>
            <a:ext cx="147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Handles AXI stream signals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283" name="Google Shape;283;p42"/>
          <p:cNvSpPr txBox="1"/>
          <p:nvPr/>
        </p:nvSpPr>
        <p:spPr>
          <a:xfrm>
            <a:off x="7507359" y="2780425"/>
            <a:ext cx="1076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Translate result to serial output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284" name="Google Shape;284;p42"/>
          <p:cNvSpPr txBox="1"/>
          <p:nvPr/>
        </p:nvSpPr>
        <p:spPr>
          <a:xfrm>
            <a:off x="-105850" y="3054900"/>
            <a:ext cx="5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rx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85" name="Google Shape;285;p42"/>
          <p:cNvSpPr txBox="1"/>
          <p:nvPr/>
        </p:nvSpPr>
        <p:spPr>
          <a:xfrm>
            <a:off x="8731150" y="3054900"/>
            <a:ext cx="5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tx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Importing files: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43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413" y="958000"/>
            <a:ext cx="5813181" cy="40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3"/>
          <p:cNvSpPr/>
          <p:nvPr/>
        </p:nvSpPr>
        <p:spPr>
          <a:xfrm>
            <a:off x="3234650" y="3620200"/>
            <a:ext cx="912000" cy="284700"/>
          </a:xfrm>
          <a:prstGeom prst="rect">
            <a:avLst/>
          </a:prstGeom>
          <a:noFill/>
          <a:ln cap="flat" cmpd="sng" w="19050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AND Gate Implementation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4-bit Counter Implementation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UART MVM Implementation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Importing files: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44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8600"/>
            <a:ext cx="8455304" cy="40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5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Importing files: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5413" y="939200"/>
            <a:ext cx="5813181" cy="40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Importing files: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3" name="Google Shape;313;p46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42054" l="14476" r="58267" t="12124"/>
          <a:stretch/>
        </p:blipFill>
        <p:spPr>
          <a:xfrm>
            <a:off x="218375" y="1529275"/>
            <a:ext cx="4127903" cy="361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 rotWithShape="1">
          <a:blip r:embed="rId4">
            <a:alphaModFix/>
          </a:blip>
          <a:srcRect b="23998" l="14290" r="57579" t="13959"/>
          <a:stretch/>
        </p:blipFill>
        <p:spPr>
          <a:xfrm>
            <a:off x="4572000" y="1053125"/>
            <a:ext cx="3297106" cy="409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 txBox="1"/>
          <p:nvPr/>
        </p:nvSpPr>
        <p:spPr>
          <a:xfrm>
            <a:off x="357325" y="882775"/>
            <a:ext cx="229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Make sure “fpga_module” is “Set as Top”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317" name="Google Shape;317;p46"/>
          <p:cNvSpPr/>
          <p:nvPr/>
        </p:nvSpPr>
        <p:spPr>
          <a:xfrm>
            <a:off x="498375" y="2256725"/>
            <a:ext cx="404400" cy="197400"/>
          </a:xfrm>
          <a:prstGeom prst="rect">
            <a:avLst/>
          </a:prstGeom>
          <a:noFill/>
          <a:ln cap="flat" cmpd="sng" w="19050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46"/>
          <p:cNvCxnSpPr>
            <a:stCxn id="316" idx="2"/>
            <a:endCxn id="317" idx="0"/>
          </p:cNvCxnSpPr>
          <p:nvPr/>
        </p:nvCxnSpPr>
        <p:spPr>
          <a:xfrm flipH="1">
            <a:off x="700675" y="1529275"/>
            <a:ext cx="804900" cy="72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46"/>
          <p:cNvCxnSpPr>
            <a:stCxn id="316" idx="3"/>
          </p:cNvCxnSpPr>
          <p:nvPr/>
        </p:nvCxnSpPr>
        <p:spPr>
          <a:xfrm>
            <a:off x="2653825" y="1206025"/>
            <a:ext cx="2828100" cy="2376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767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/>
        </p:nvSpPr>
        <p:spPr>
          <a:xfrm>
            <a:off x="0" y="265375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Synthesis</a:t>
            </a:r>
            <a:endParaRPr b="1"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0" y="942425"/>
            <a:ext cx="91440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GB">
                <a:solidFill>
                  <a:schemeClr val="lt1"/>
                </a:solidFill>
              </a:rPr>
              <a:t>What is the problem that we are trying to address(i.e. What’s stopping us from skipping synthesis) ?</a:t>
            </a:r>
            <a:endParaRPr b="1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</a:pPr>
            <a:r>
              <a:rPr b="1" lang="en-GB">
                <a:solidFill>
                  <a:schemeClr val="lt1"/>
                </a:solidFill>
              </a:rPr>
              <a:t>FPGA creates your circuit from a set of </a:t>
            </a:r>
            <a:r>
              <a:rPr b="1" i="1" lang="en-GB">
                <a:solidFill>
                  <a:srgbClr val="FF0000"/>
                </a:solidFill>
              </a:rPr>
              <a:t>hardware primitives(LUTs &amp; FFs)</a:t>
            </a:r>
            <a:endParaRPr b="1" i="1"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</a:pPr>
            <a:r>
              <a:rPr b="1" lang="en-GB">
                <a:solidFill>
                  <a:schemeClr val="lt1"/>
                </a:solidFill>
              </a:rPr>
              <a:t>We need to convert your hardware description in to hardware that the FPGA can implement</a:t>
            </a:r>
            <a:endParaRPr b="1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b="1" lang="en-GB">
                <a:solidFill>
                  <a:schemeClr val="lt1"/>
                </a:solidFill>
              </a:rPr>
              <a:t>FPGA does not have </a:t>
            </a:r>
            <a:r>
              <a:rPr b="1" lang="en-GB">
                <a:solidFill>
                  <a:schemeClr val="lt1"/>
                </a:solidFill>
              </a:rPr>
              <a:t>discrete</a:t>
            </a:r>
            <a:r>
              <a:rPr b="1" lang="en-GB">
                <a:solidFill>
                  <a:schemeClr val="lt1"/>
                </a:solidFill>
              </a:rPr>
              <a:t> AND, OR, NOT gates that map exactly to lines in your code</a:t>
            </a:r>
            <a:endParaRPr b="1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b="1" i="1" lang="en-GB">
                <a:solidFill>
                  <a:srgbClr val="FF0000"/>
                </a:solidFill>
              </a:rPr>
              <a:t>We have to build everything with LUTs and FFs</a:t>
            </a:r>
            <a:r>
              <a:rPr b="1" i="1" lang="en-GB">
                <a:solidFill>
                  <a:schemeClr val="lt1"/>
                </a:solidFill>
              </a:rPr>
              <a:t> </a:t>
            </a:r>
            <a:endParaRPr b="1" i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GB">
                <a:solidFill>
                  <a:schemeClr val="lt1"/>
                </a:solidFill>
              </a:rPr>
              <a:t>How does synthesis help?</a:t>
            </a:r>
            <a:endParaRPr b="1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</a:pPr>
            <a:r>
              <a:rPr b="1" lang="en-GB">
                <a:solidFill>
                  <a:schemeClr val="lt1"/>
                </a:solidFill>
              </a:rPr>
              <a:t>Synthesis converts our initial design into hardware that the FPGA can implement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Note: We don’t require a constraints file to do synthesis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What’s a constraints file and why don’t we need it?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Synthesis example AND gate</a:t>
            </a: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48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75" y="1240075"/>
            <a:ext cx="1714500" cy="116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48"/>
          <p:cNvSpPr txBox="1"/>
          <p:nvPr/>
        </p:nvSpPr>
        <p:spPr>
          <a:xfrm>
            <a:off x="677025" y="910975"/>
            <a:ext cx="124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Your code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334" name="Google Shape;334;p48"/>
          <p:cNvPicPr preferRelativeResize="0"/>
          <p:nvPr/>
        </p:nvPicPr>
        <p:blipFill rotWithShape="1">
          <a:blip r:embed="rId4">
            <a:alphaModFix/>
          </a:blip>
          <a:srcRect b="16679" l="0" r="0" t="24382"/>
          <a:stretch/>
        </p:blipFill>
        <p:spPr>
          <a:xfrm>
            <a:off x="157475" y="3845875"/>
            <a:ext cx="5124450" cy="11620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5" name="Google Shape;335;p48"/>
          <p:cNvSpPr txBox="1"/>
          <p:nvPr/>
        </p:nvSpPr>
        <p:spPr>
          <a:xfrm>
            <a:off x="246450" y="3526975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Synthesised </a:t>
            </a:r>
            <a:r>
              <a:rPr b="1" lang="en-GB" sz="1200">
                <a:solidFill>
                  <a:schemeClr val="dk1"/>
                </a:solidFill>
              </a:rPr>
              <a:t>schematic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336" name="Google Shape;33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925" y="1101000"/>
            <a:ext cx="2119165" cy="40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8"/>
          <p:cNvSpPr txBox="1"/>
          <p:nvPr/>
        </p:nvSpPr>
        <p:spPr>
          <a:xfrm>
            <a:off x="1653800" y="2690450"/>
            <a:ext cx="2296500" cy="646500"/>
          </a:xfrm>
          <a:prstGeom prst="rect">
            <a:avLst/>
          </a:prstGeom>
          <a:noFill/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The LUT which is configured as an AND gate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2247350" y="3808225"/>
            <a:ext cx="1109400" cy="796200"/>
          </a:xfrm>
          <a:prstGeom prst="rect">
            <a:avLst/>
          </a:prstGeom>
          <a:noFill/>
          <a:ln cap="flat" cmpd="sng" w="19050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9" name="Google Shape;339;p48"/>
          <p:cNvCxnSpPr>
            <a:stCxn id="337" idx="2"/>
            <a:endCxn id="338" idx="0"/>
          </p:cNvCxnSpPr>
          <p:nvPr/>
        </p:nvCxnSpPr>
        <p:spPr>
          <a:xfrm>
            <a:off x="2802050" y="3336950"/>
            <a:ext cx="0" cy="471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48"/>
          <p:cNvCxnSpPr>
            <a:stCxn id="337" idx="3"/>
            <a:endCxn id="341" idx="1"/>
          </p:cNvCxnSpPr>
          <p:nvPr/>
        </p:nvCxnSpPr>
        <p:spPr>
          <a:xfrm>
            <a:off x="3950300" y="3013700"/>
            <a:ext cx="2511600" cy="162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" name="Google Shape;341;p48"/>
          <p:cNvSpPr/>
          <p:nvPr/>
        </p:nvSpPr>
        <p:spPr>
          <a:xfrm>
            <a:off x="6461900" y="4261575"/>
            <a:ext cx="1241100" cy="753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42" name="Google Shape;342;p48"/>
          <p:cNvSpPr txBox="1"/>
          <p:nvPr/>
        </p:nvSpPr>
        <p:spPr>
          <a:xfrm>
            <a:off x="5136350" y="74850"/>
            <a:ext cx="389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To export synthesized netlist. After synthesis,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File -&gt; Export -&gt; Export Netlist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343" name="Google Shape;343;p48"/>
          <p:cNvSpPr txBox="1"/>
          <p:nvPr/>
        </p:nvSpPr>
        <p:spPr>
          <a:xfrm>
            <a:off x="5972063" y="796200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Synthesized netlist(verilog)</a:t>
            </a:r>
            <a:endParaRPr sz="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Exploring synthesis report (mvm_uart_system):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9" name="Google Shape;349;p49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00" y="1101000"/>
            <a:ext cx="2685511" cy="40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9"/>
          <p:cNvSpPr txBox="1"/>
          <p:nvPr/>
        </p:nvSpPr>
        <p:spPr>
          <a:xfrm>
            <a:off x="137400" y="796200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Reports available after synthesis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352" name="Google Shape;352;p49"/>
          <p:cNvSpPr txBox="1"/>
          <p:nvPr/>
        </p:nvSpPr>
        <p:spPr>
          <a:xfrm>
            <a:off x="3129525" y="929800"/>
            <a:ext cx="5756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Input: Only your systemVerilog code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chemeClr val="dk1"/>
                </a:solidFill>
              </a:rPr>
              <a:t>i</a:t>
            </a:r>
            <a:r>
              <a:rPr b="1" lang="en-GB" sz="1200">
                <a:solidFill>
                  <a:schemeClr val="dk1"/>
                </a:solidFill>
              </a:rPr>
              <a:t>.e. The tool was not given data on how your inputs and outputs are going to match to real world fpga pins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○"/>
            </a:pPr>
            <a:r>
              <a:rPr b="1" i="1" lang="en-GB" sz="1200">
                <a:solidFill>
                  <a:srgbClr val="FF0000"/>
                </a:solidFill>
              </a:rPr>
              <a:t>Constraints file provides the pin mapping of inputs and outputs</a:t>
            </a:r>
            <a:endParaRPr b="1" i="1" sz="1200">
              <a:solidFill>
                <a:srgbClr val="FF0000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All synthesis reports are approximates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chemeClr val="dk1"/>
                </a:solidFill>
              </a:rPr>
              <a:t>Overutilization and timing violation reported here </a:t>
            </a:r>
            <a:r>
              <a:rPr b="1" i="1" lang="en-GB" sz="1200">
                <a:solidFill>
                  <a:srgbClr val="FF0000"/>
                </a:solidFill>
              </a:rPr>
              <a:t>might not</a:t>
            </a:r>
            <a:r>
              <a:rPr b="1" lang="en-GB" sz="1200">
                <a:solidFill>
                  <a:schemeClr val="dk1"/>
                </a:solidFill>
              </a:rPr>
              <a:t> exist when implemented on FPGA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chemeClr val="dk1"/>
                </a:solidFill>
              </a:rPr>
              <a:t>Why are </a:t>
            </a:r>
            <a:r>
              <a:rPr b="1" i="1" lang="en-GB" sz="1200">
                <a:solidFill>
                  <a:srgbClr val="FF0000"/>
                </a:solidFill>
              </a:rPr>
              <a:t>some of</a:t>
            </a:r>
            <a:r>
              <a:rPr b="1" lang="en-GB" sz="1200">
                <a:solidFill>
                  <a:schemeClr val="dk1"/>
                </a:solidFill>
              </a:rPr>
              <a:t> these issues </a:t>
            </a:r>
            <a:r>
              <a:rPr b="1" lang="en-GB" sz="1200">
                <a:solidFill>
                  <a:schemeClr val="dk1"/>
                </a:solidFill>
              </a:rPr>
              <a:t>resolved</a:t>
            </a:r>
            <a:r>
              <a:rPr b="1" lang="en-GB" sz="1200">
                <a:solidFill>
                  <a:schemeClr val="dk1"/>
                </a:solidFill>
              </a:rPr>
              <a:t> 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chemeClr val="dk1"/>
                </a:solidFill>
              </a:rPr>
              <a:t>What is “</a:t>
            </a:r>
            <a:r>
              <a:rPr b="1" lang="en-GB" sz="1200">
                <a:solidFill>
                  <a:schemeClr val="dk1"/>
                </a:solidFill>
              </a:rPr>
              <a:t>overutilization”</a:t>
            </a:r>
            <a:r>
              <a:rPr b="1" lang="en-GB" sz="1200">
                <a:solidFill>
                  <a:schemeClr val="dk1"/>
                </a:solidFill>
              </a:rPr>
              <a:t> and “timing violations”?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Exploring synthesis report (mvm_uart_system):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50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50"/>
          <p:cNvSpPr txBox="1"/>
          <p:nvPr/>
        </p:nvSpPr>
        <p:spPr>
          <a:xfrm>
            <a:off x="0" y="796200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Utilization report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360" name="Google Shape;3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25" y="1120450"/>
            <a:ext cx="5638800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0"/>
          <p:cNvSpPr txBox="1"/>
          <p:nvPr/>
        </p:nvSpPr>
        <p:spPr>
          <a:xfrm>
            <a:off x="6045050" y="927850"/>
            <a:ext cx="2296500" cy="369300"/>
          </a:xfrm>
          <a:prstGeom prst="rect">
            <a:avLst/>
          </a:prstGeom>
          <a:noFill/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Total resources available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362" name="Google Shape;362;p50"/>
          <p:cNvSpPr/>
          <p:nvPr/>
        </p:nvSpPr>
        <p:spPr>
          <a:xfrm>
            <a:off x="2990200" y="1786200"/>
            <a:ext cx="977700" cy="207300"/>
          </a:xfrm>
          <a:prstGeom prst="rect">
            <a:avLst/>
          </a:prstGeom>
          <a:noFill/>
          <a:ln cap="flat" cmpd="sng" w="19050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" name="Google Shape;363;p50"/>
          <p:cNvCxnSpPr>
            <a:stCxn id="361" idx="2"/>
            <a:endCxn id="362" idx="0"/>
          </p:cNvCxnSpPr>
          <p:nvPr/>
        </p:nvCxnSpPr>
        <p:spPr>
          <a:xfrm flipH="1">
            <a:off x="3479000" y="1297150"/>
            <a:ext cx="3714300" cy="48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0"/>
          <p:cNvCxnSpPr>
            <a:stCxn id="361" idx="1"/>
            <a:endCxn id="365" idx="0"/>
          </p:cNvCxnSpPr>
          <p:nvPr/>
        </p:nvCxnSpPr>
        <p:spPr>
          <a:xfrm flipH="1">
            <a:off x="2563250" y="1112500"/>
            <a:ext cx="3481800" cy="673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50"/>
          <p:cNvSpPr/>
          <p:nvPr/>
        </p:nvSpPr>
        <p:spPr>
          <a:xfrm>
            <a:off x="2266150" y="1786200"/>
            <a:ext cx="594300" cy="284700"/>
          </a:xfrm>
          <a:prstGeom prst="rect">
            <a:avLst/>
          </a:prstGeom>
          <a:noFill/>
          <a:ln cap="flat" cmpd="sng" w="19050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6" name="Google Shape;366;p50"/>
          <p:cNvSpPr txBox="1"/>
          <p:nvPr/>
        </p:nvSpPr>
        <p:spPr>
          <a:xfrm>
            <a:off x="5990600" y="3060900"/>
            <a:ext cx="2296500" cy="369300"/>
          </a:xfrm>
          <a:prstGeom prst="rect">
            <a:avLst/>
          </a:prstGeom>
          <a:noFill/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Total resources used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367" name="Google Shape;367;p50"/>
          <p:cNvSpPr/>
          <p:nvPr/>
        </p:nvSpPr>
        <p:spPr>
          <a:xfrm>
            <a:off x="3133225" y="2102600"/>
            <a:ext cx="977700" cy="1592700"/>
          </a:xfrm>
          <a:prstGeom prst="rect">
            <a:avLst/>
          </a:prstGeom>
          <a:noFill/>
          <a:ln cap="flat" cmpd="sng" w="19050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8" name="Google Shape;368;p50"/>
          <p:cNvCxnSpPr>
            <a:stCxn id="366" idx="2"/>
            <a:endCxn id="369" idx="2"/>
          </p:cNvCxnSpPr>
          <p:nvPr/>
        </p:nvCxnSpPr>
        <p:spPr>
          <a:xfrm flipH="1">
            <a:off x="2553050" y="3430200"/>
            <a:ext cx="4585800" cy="26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50"/>
          <p:cNvCxnSpPr>
            <a:stCxn id="366" idx="1"/>
            <a:endCxn id="367" idx="3"/>
          </p:cNvCxnSpPr>
          <p:nvPr/>
        </p:nvCxnSpPr>
        <p:spPr>
          <a:xfrm rot="10800000">
            <a:off x="4110800" y="2899050"/>
            <a:ext cx="1879800" cy="346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50"/>
          <p:cNvSpPr/>
          <p:nvPr/>
        </p:nvSpPr>
        <p:spPr>
          <a:xfrm>
            <a:off x="2170150" y="2102600"/>
            <a:ext cx="765600" cy="1592700"/>
          </a:xfrm>
          <a:prstGeom prst="rect">
            <a:avLst/>
          </a:prstGeom>
          <a:noFill/>
          <a:ln cap="flat" cmpd="sng" w="19050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71" name="Google Shape;371;p50"/>
          <p:cNvSpPr txBox="1"/>
          <p:nvPr/>
        </p:nvSpPr>
        <p:spPr>
          <a:xfrm>
            <a:off x="1668250" y="4200100"/>
            <a:ext cx="56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Around </a:t>
            </a:r>
            <a:r>
              <a:rPr b="1" i="1" lang="en-GB" sz="1200">
                <a:solidFill>
                  <a:srgbClr val="FF0000"/>
                </a:solidFill>
              </a:rPr>
              <a:t>33% LUTs</a:t>
            </a:r>
            <a:r>
              <a:rPr b="1" lang="en-GB" sz="1200">
                <a:solidFill>
                  <a:schemeClr val="dk1"/>
                </a:solidFill>
              </a:rPr>
              <a:t> and </a:t>
            </a:r>
            <a:r>
              <a:rPr b="1" i="1" lang="en-GB" sz="1200">
                <a:solidFill>
                  <a:srgbClr val="FF0000"/>
                </a:solidFill>
              </a:rPr>
              <a:t>10% of FFs</a:t>
            </a:r>
            <a:r>
              <a:rPr b="1" lang="en-GB" sz="1200">
                <a:solidFill>
                  <a:schemeClr val="dk1"/>
                </a:solidFill>
              </a:rPr>
              <a:t>. This more than good enough</a:t>
            </a:r>
            <a:endParaRPr sz="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Exploring synthesis report (example over </a:t>
            </a: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utilization</a:t>
            </a: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7" name="Google Shape;377;p51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1"/>
          <p:cNvSpPr txBox="1"/>
          <p:nvPr/>
        </p:nvSpPr>
        <p:spPr>
          <a:xfrm>
            <a:off x="0" y="796200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Utilization report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379" name="Google Shape;379;p51"/>
          <p:cNvSpPr txBox="1"/>
          <p:nvPr/>
        </p:nvSpPr>
        <p:spPr>
          <a:xfrm>
            <a:off x="1668250" y="4200100"/>
            <a:ext cx="563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This </a:t>
            </a:r>
            <a:r>
              <a:rPr b="1" i="1" lang="en-GB" sz="1200">
                <a:solidFill>
                  <a:srgbClr val="FF0000"/>
                </a:solidFill>
              </a:rPr>
              <a:t>can’t be synthesized on the zybo</a:t>
            </a:r>
            <a:r>
              <a:rPr b="1" lang="en-GB" sz="1200">
                <a:solidFill>
                  <a:schemeClr val="dk1"/>
                </a:solidFill>
              </a:rPr>
              <a:t> because of the high resource requirements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50" y="1101000"/>
            <a:ext cx="5506239" cy="30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 txBox="1"/>
          <p:nvPr/>
        </p:nvSpPr>
        <p:spPr>
          <a:xfrm>
            <a:off x="6045050" y="927850"/>
            <a:ext cx="2296500" cy="369300"/>
          </a:xfrm>
          <a:prstGeom prst="rect">
            <a:avLst/>
          </a:prstGeom>
          <a:noFill/>
          <a:ln cap="flat" cmpd="sng" w="9525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Over </a:t>
            </a:r>
            <a:r>
              <a:rPr b="1" lang="en-GB" sz="1200">
                <a:solidFill>
                  <a:schemeClr val="dk1"/>
                </a:solidFill>
              </a:rPr>
              <a:t>utilization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382" name="Google Shape;382;p51"/>
          <p:cNvSpPr/>
          <p:nvPr/>
        </p:nvSpPr>
        <p:spPr>
          <a:xfrm>
            <a:off x="2755100" y="1397200"/>
            <a:ext cx="723900" cy="489000"/>
          </a:xfrm>
          <a:prstGeom prst="rect">
            <a:avLst/>
          </a:prstGeom>
          <a:noFill/>
          <a:ln cap="flat" cmpd="sng" w="19050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3" name="Google Shape;383;p51"/>
          <p:cNvCxnSpPr>
            <a:stCxn id="381" idx="2"/>
            <a:endCxn id="382" idx="0"/>
          </p:cNvCxnSpPr>
          <p:nvPr/>
        </p:nvCxnSpPr>
        <p:spPr>
          <a:xfrm flipH="1">
            <a:off x="3116900" y="1297150"/>
            <a:ext cx="4076400" cy="100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51"/>
          <p:cNvCxnSpPr>
            <a:stCxn id="381" idx="1"/>
            <a:endCxn id="385" idx="0"/>
          </p:cNvCxnSpPr>
          <p:nvPr/>
        </p:nvCxnSpPr>
        <p:spPr>
          <a:xfrm flipH="1">
            <a:off x="2317850" y="1112500"/>
            <a:ext cx="3727200" cy="28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5" name="Google Shape;385;p51"/>
          <p:cNvSpPr/>
          <p:nvPr/>
        </p:nvSpPr>
        <p:spPr>
          <a:xfrm>
            <a:off x="2068675" y="1397100"/>
            <a:ext cx="498300" cy="489000"/>
          </a:xfrm>
          <a:prstGeom prst="rect">
            <a:avLst/>
          </a:prstGeom>
          <a:noFill/>
          <a:ln cap="flat" cmpd="sng" w="19050">
            <a:solidFill>
              <a:srgbClr val="004A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6" name="Google Shape;386;p51"/>
          <p:cNvSpPr txBox="1"/>
          <p:nvPr/>
        </p:nvSpPr>
        <p:spPr>
          <a:xfrm>
            <a:off x="1752600" y="4774200"/>
            <a:ext cx="56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rgbClr val="00426B"/>
                </a:solidFill>
              </a:rPr>
              <a:t>Thankfully we were able to fix this</a:t>
            </a:r>
            <a:endParaRPr i="1" sz="100">
              <a:solidFill>
                <a:srgbClr val="00426B"/>
              </a:solidFill>
            </a:endParaRPr>
          </a:p>
        </p:txBody>
      </p:sp>
      <p:sp>
        <p:nvSpPr>
          <p:cNvPr id="387" name="Google Shape;387;p51"/>
          <p:cNvSpPr txBox="1"/>
          <p:nvPr/>
        </p:nvSpPr>
        <p:spPr>
          <a:xfrm>
            <a:off x="6624850" y="74850"/>
            <a:ext cx="2296500" cy="646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Example from a final year project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Exploring synthesis report (mvm_uart_system):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52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2"/>
          <p:cNvSpPr txBox="1"/>
          <p:nvPr/>
        </p:nvSpPr>
        <p:spPr>
          <a:xfrm>
            <a:off x="-94025" y="871425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Timing</a:t>
            </a:r>
            <a:r>
              <a:rPr b="1" lang="en-GB" sz="1200">
                <a:solidFill>
                  <a:schemeClr val="dk1"/>
                </a:solidFill>
              </a:rPr>
              <a:t> report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395" name="Google Shape;3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75" y="1165500"/>
            <a:ext cx="8839200" cy="1747916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2"/>
          <p:cNvSpPr txBox="1"/>
          <p:nvPr/>
        </p:nvSpPr>
        <p:spPr>
          <a:xfrm>
            <a:off x="274375" y="3092525"/>
            <a:ext cx="6646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Slack is good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Slack means we can do more calculations on paths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Timing report is more detailed</a:t>
            </a:r>
            <a:endParaRPr b="1"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b="1" lang="en-GB" sz="1200">
                <a:solidFill>
                  <a:schemeClr val="dk1"/>
                </a:solidFill>
              </a:rPr>
              <a:t>Unfortunately there is no time to go through all reports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767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"/>
          <p:cNvSpPr txBox="1"/>
          <p:nvPr/>
        </p:nvSpPr>
        <p:spPr>
          <a:xfrm>
            <a:off x="0" y="265375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Implementation</a:t>
            </a:r>
            <a:endParaRPr b="1"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2" name="Google Shape;402;p53"/>
          <p:cNvSpPr txBox="1"/>
          <p:nvPr/>
        </p:nvSpPr>
        <p:spPr>
          <a:xfrm>
            <a:off x="0" y="942425"/>
            <a:ext cx="9144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GB">
                <a:solidFill>
                  <a:schemeClr val="lt1"/>
                </a:solidFill>
              </a:rPr>
              <a:t>What are the problems that we are trying to solve</a:t>
            </a:r>
            <a:r>
              <a:rPr b="1" lang="en-GB">
                <a:solidFill>
                  <a:schemeClr val="lt1"/>
                </a:solidFill>
              </a:rPr>
              <a:t>?</a:t>
            </a:r>
            <a:endParaRPr b="1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</a:pPr>
            <a:r>
              <a:rPr b="1" lang="en-GB">
                <a:solidFill>
                  <a:schemeClr val="lt1"/>
                </a:solidFill>
              </a:rPr>
              <a:t>After synthesis we have a </a:t>
            </a:r>
            <a:r>
              <a:rPr b="1" i="1" lang="en-GB">
                <a:solidFill>
                  <a:srgbClr val="FF0000"/>
                </a:solidFill>
              </a:rPr>
              <a:t>netlist of FPGA synthesizable</a:t>
            </a:r>
            <a:r>
              <a:rPr b="1" lang="en-GB">
                <a:solidFill>
                  <a:schemeClr val="lt1"/>
                </a:solidFill>
              </a:rPr>
              <a:t> components</a:t>
            </a:r>
            <a:endParaRPr b="1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b="1" lang="en-GB">
                <a:solidFill>
                  <a:schemeClr val="lt1"/>
                </a:solidFill>
              </a:rPr>
              <a:t>We still don’t have the physical location of the LUTs we are using</a:t>
            </a:r>
            <a:endParaRPr b="1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b="1" lang="en-GB">
                <a:solidFill>
                  <a:schemeClr val="lt1"/>
                </a:solidFill>
              </a:rPr>
              <a:t>Our reports are still approximates</a:t>
            </a:r>
            <a:endParaRPr b="1" i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b="1" lang="en-GB">
                <a:solidFill>
                  <a:schemeClr val="lt1"/>
                </a:solidFill>
              </a:rPr>
              <a:t>How does implementation help?</a:t>
            </a:r>
            <a:endParaRPr b="1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</a:pPr>
            <a:r>
              <a:rPr b="1" lang="en-GB">
                <a:solidFill>
                  <a:schemeClr val="lt1"/>
                </a:solidFill>
              </a:rPr>
              <a:t>Implementation comprises of the </a:t>
            </a:r>
            <a:r>
              <a:rPr b="1" lang="en-GB">
                <a:solidFill>
                  <a:schemeClr val="lt1"/>
                </a:solidFill>
              </a:rPr>
              <a:t>following</a:t>
            </a:r>
            <a:r>
              <a:rPr b="1" lang="en-GB">
                <a:solidFill>
                  <a:schemeClr val="lt1"/>
                </a:solidFill>
              </a:rPr>
              <a:t> steps</a:t>
            </a:r>
            <a:endParaRPr b="1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b="1" lang="en-GB">
                <a:solidFill>
                  <a:schemeClr val="lt1"/>
                </a:solidFill>
              </a:rPr>
              <a:t>Optimize the design - Reduce redundant components, etc…..</a:t>
            </a:r>
            <a:endParaRPr b="1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b="1" lang="en-GB">
                <a:solidFill>
                  <a:schemeClr val="lt1"/>
                </a:solidFill>
              </a:rPr>
              <a:t>Place the FFs - Pick the FF primitives in FPGA to implement design</a:t>
            </a:r>
            <a:endParaRPr b="1">
              <a:solidFill>
                <a:schemeClr val="lt1"/>
              </a:solidFill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</a:pPr>
            <a:r>
              <a:rPr b="1" lang="en-GB">
                <a:solidFill>
                  <a:schemeClr val="lt1"/>
                </a:solidFill>
              </a:rPr>
              <a:t>Route the design - Route the FF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Note: We require a constraints file to do implementation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Before We Start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Please download the source codes from the Github Repo (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https://github.com/skillsurf/systemverilog</a:t>
            </a:r>
            <a:r>
              <a:rPr lang="en-GB"/>
              <a:t>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Install the cable drivers - (Linux/Ubuntu Users)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https://docs.xilinx.com/r/en-US/ug973-vivado-release-notes-install-license/Installing-Cable-Drivers</a:t>
            </a: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Implemented design: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54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" name="Google Shape;4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50" y="1251475"/>
            <a:ext cx="3404275" cy="37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4"/>
          <p:cNvSpPr txBox="1"/>
          <p:nvPr/>
        </p:nvSpPr>
        <p:spPr>
          <a:xfrm>
            <a:off x="654338" y="882175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Zoomed out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411" name="Google Shape;411;p54"/>
          <p:cNvSpPr txBox="1"/>
          <p:nvPr/>
        </p:nvSpPr>
        <p:spPr>
          <a:xfrm>
            <a:off x="5414263" y="882175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Zoomed In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412" name="Google Shape;41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6625" y="1200650"/>
            <a:ext cx="2085550" cy="20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4"/>
          <p:cNvSpPr txBox="1"/>
          <p:nvPr/>
        </p:nvSpPr>
        <p:spPr>
          <a:xfrm>
            <a:off x="4191038" y="3242150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r</a:t>
            </a:r>
            <a:r>
              <a:rPr b="1" lang="en-GB" sz="1200">
                <a:solidFill>
                  <a:schemeClr val="dk1"/>
                </a:solidFill>
              </a:rPr>
              <a:t>x pin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414" name="Google Shape;41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8650" y="2426002"/>
            <a:ext cx="2424925" cy="227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4"/>
          <p:cNvSpPr txBox="1"/>
          <p:nvPr/>
        </p:nvSpPr>
        <p:spPr>
          <a:xfrm>
            <a:off x="6552750" y="4703975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Population of FPGA resources</a:t>
            </a:r>
            <a:endParaRPr sz="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5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Implementation</a:t>
            </a: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vs Synthesis (Resource utilization):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1" name="Google Shape;421;p55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00" y="1481138"/>
            <a:ext cx="3810000" cy="21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5"/>
          <p:cNvPicPr preferRelativeResize="0"/>
          <p:nvPr/>
        </p:nvPicPr>
        <p:blipFill rotWithShape="1">
          <a:blip r:embed="rId4">
            <a:alphaModFix/>
          </a:blip>
          <a:srcRect b="0" l="0" r="32432" t="12556"/>
          <a:stretch/>
        </p:blipFill>
        <p:spPr>
          <a:xfrm>
            <a:off x="4572000" y="1481150"/>
            <a:ext cx="3810000" cy="2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5"/>
          <p:cNvSpPr txBox="1"/>
          <p:nvPr/>
        </p:nvSpPr>
        <p:spPr>
          <a:xfrm>
            <a:off x="727838" y="1164275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Implementation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425" name="Google Shape;425;p55"/>
          <p:cNvSpPr txBox="1"/>
          <p:nvPr/>
        </p:nvSpPr>
        <p:spPr>
          <a:xfrm>
            <a:off x="5128638" y="1164275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Synthesis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426" name="Google Shape;426;p55"/>
          <p:cNvSpPr txBox="1"/>
          <p:nvPr/>
        </p:nvSpPr>
        <p:spPr>
          <a:xfrm>
            <a:off x="171195" y="3883725"/>
            <a:ext cx="698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LUTs used has reduced(although very small)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As design become more complex, efficiency increase in implementation is significant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Implementation vs Synthesis (Resource utilization):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56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6"/>
          <p:cNvSpPr txBox="1"/>
          <p:nvPr/>
        </p:nvSpPr>
        <p:spPr>
          <a:xfrm>
            <a:off x="727838" y="1164275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Implementation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434" name="Google Shape;434;p56"/>
          <p:cNvSpPr txBox="1"/>
          <p:nvPr/>
        </p:nvSpPr>
        <p:spPr>
          <a:xfrm>
            <a:off x="5128638" y="1164275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Synthesis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435" name="Google Shape;435;p56"/>
          <p:cNvSpPr txBox="1"/>
          <p:nvPr/>
        </p:nvSpPr>
        <p:spPr>
          <a:xfrm>
            <a:off x="274620" y="4410275"/>
            <a:ext cx="698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Implementation optimization has reduced resource usage significantly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-GB" sz="1200">
                <a:solidFill>
                  <a:schemeClr val="dk1"/>
                </a:solidFill>
              </a:rPr>
              <a:t>As design become more complex, efficiency increase in implementation is significant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436" name="Google Shape;436;p56"/>
          <p:cNvSpPr txBox="1"/>
          <p:nvPr/>
        </p:nvSpPr>
        <p:spPr>
          <a:xfrm>
            <a:off x="6624850" y="74850"/>
            <a:ext cx="2296500" cy="6465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lt1"/>
                </a:solidFill>
              </a:rPr>
              <a:t>Example from a final year project</a:t>
            </a:r>
            <a:endParaRPr sz="100">
              <a:solidFill>
                <a:schemeClr val="lt1"/>
              </a:solidFill>
            </a:endParaRPr>
          </a:p>
        </p:txBody>
      </p:sp>
      <p:pic>
        <p:nvPicPr>
          <p:cNvPr id="437" name="Google Shape;4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750" y="1473550"/>
            <a:ext cx="4438825" cy="27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00" y="1533575"/>
            <a:ext cx="4320950" cy="2559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7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Implementation vs Synthesis (Timing):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4" name="Google Shape;444;p57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7"/>
          <p:cNvSpPr txBox="1"/>
          <p:nvPr/>
        </p:nvSpPr>
        <p:spPr>
          <a:xfrm>
            <a:off x="727838" y="863375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Implementation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446" name="Google Shape;446;p57"/>
          <p:cNvSpPr txBox="1"/>
          <p:nvPr/>
        </p:nvSpPr>
        <p:spPr>
          <a:xfrm>
            <a:off x="727838" y="2740513"/>
            <a:ext cx="26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Synthesis</a:t>
            </a:r>
            <a:endParaRPr sz="100">
              <a:solidFill>
                <a:schemeClr val="dk1"/>
              </a:solidFill>
            </a:endParaRPr>
          </a:p>
        </p:txBody>
      </p:sp>
      <p:pic>
        <p:nvPicPr>
          <p:cNvPr id="447" name="Google Shape;4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6838"/>
            <a:ext cx="8839201" cy="138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22450"/>
            <a:ext cx="8839200" cy="1747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767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8"/>
          <p:cNvSpPr txBox="1"/>
          <p:nvPr/>
        </p:nvSpPr>
        <p:spPr>
          <a:xfrm>
            <a:off x="0" y="2287050"/>
            <a:ext cx="9144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Now generate bitstream</a:t>
            </a:r>
            <a:endParaRPr b="1"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Don’t connect any cables to computer yet</a:t>
            </a:r>
            <a:endParaRPr b="1"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9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Connecting zybo to USB-tty: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p59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0350" y="958000"/>
            <a:ext cx="5389998" cy="40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9"/>
          <p:cNvSpPr txBox="1"/>
          <p:nvPr/>
        </p:nvSpPr>
        <p:spPr>
          <a:xfrm>
            <a:off x="112850" y="1964125"/>
            <a:ext cx="2296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We have assigned our inputs to this(JC) pmod header</a:t>
            </a:r>
            <a:endParaRPr sz="100">
              <a:solidFill>
                <a:schemeClr val="dk1"/>
              </a:solidFill>
            </a:endParaRPr>
          </a:p>
        </p:txBody>
      </p:sp>
      <p:cxnSp>
        <p:nvCxnSpPr>
          <p:cNvPr id="462" name="Google Shape;462;p59"/>
          <p:cNvCxnSpPr>
            <a:stCxn id="461" idx="3"/>
          </p:cNvCxnSpPr>
          <p:nvPr/>
        </p:nvCxnSpPr>
        <p:spPr>
          <a:xfrm>
            <a:off x="2409350" y="2287375"/>
            <a:ext cx="3627600" cy="137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0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Connecting zybo to USB-tty: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60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60"/>
          <p:cNvPicPr preferRelativeResize="0"/>
          <p:nvPr/>
        </p:nvPicPr>
        <p:blipFill rotWithShape="1">
          <a:blip r:embed="rId3">
            <a:alphaModFix/>
          </a:blip>
          <a:srcRect b="15532" l="6244" r="2863" t="49343"/>
          <a:stretch/>
        </p:blipFill>
        <p:spPr>
          <a:xfrm>
            <a:off x="69800" y="1278799"/>
            <a:ext cx="6813302" cy="197465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60"/>
          <p:cNvSpPr/>
          <p:nvPr/>
        </p:nvSpPr>
        <p:spPr>
          <a:xfrm>
            <a:off x="4475900" y="2265175"/>
            <a:ext cx="75300" cy="84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0"/>
          <p:cNvSpPr/>
          <p:nvPr/>
        </p:nvSpPr>
        <p:spPr>
          <a:xfrm>
            <a:off x="4475900" y="2417575"/>
            <a:ext cx="75300" cy="8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0"/>
          <p:cNvSpPr/>
          <p:nvPr/>
        </p:nvSpPr>
        <p:spPr>
          <a:xfrm>
            <a:off x="4327400" y="2265175"/>
            <a:ext cx="75300" cy="8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0"/>
          <p:cNvSpPr/>
          <p:nvPr/>
        </p:nvSpPr>
        <p:spPr>
          <a:xfrm>
            <a:off x="4327400" y="2417575"/>
            <a:ext cx="75300" cy="8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0"/>
          <p:cNvSpPr/>
          <p:nvPr/>
        </p:nvSpPr>
        <p:spPr>
          <a:xfrm>
            <a:off x="4178900" y="2265175"/>
            <a:ext cx="75300" cy="84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0"/>
          <p:cNvSpPr/>
          <p:nvPr/>
        </p:nvSpPr>
        <p:spPr>
          <a:xfrm>
            <a:off x="4178900" y="2417575"/>
            <a:ext cx="75300" cy="8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60"/>
          <p:cNvSpPr/>
          <p:nvPr/>
        </p:nvSpPr>
        <p:spPr>
          <a:xfrm>
            <a:off x="4030400" y="2265175"/>
            <a:ext cx="75300" cy="8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0"/>
          <p:cNvSpPr/>
          <p:nvPr/>
        </p:nvSpPr>
        <p:spPr>
          <a:xfrm>
            <a:off x="4030400" y="2417575"/>
            <a:ext cx="75300" cy="8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0"/>
          <p:cNvSpPr/>
          <p:nvPr/>
        </p:nvSpPr>
        <p:spPr>
          <a:xfrm>
            <a:off x="3881900" y="2265175"/>
            <a:ext cx="75300" cy="846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0"/>
          <p:cNvSpPr/>
          <p:nvPr/>
        </p:nvSpPr>
        <p:spPr>
          <a:xfrm>
            <a:off x="3881900" y="2417575"/>
            <a:ext cx="75300" cy="8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0"/>
          <p:cNvSpPr/>
          <p:nvPr/>
        </p:nvSpPr>
        <p:spPr>
          <a:xfrm>
            <a:off x="3733400" y="2265175"/>
            <a:ext cx="75300" cy="8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0"/>
          <p:cNvSpPr/>
          <p:nvPr/>
        </p:nvSpPr>
        <p:spPr>
          <a:xfrm>
            <a:off x="3733400" y="2417575"/>
            <a:ext cx="75300" cy="8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0"/>
          <p:cNvSpPr txBox="1"/>
          <p:nvPr/>
        </p:nvSpPr>
        <p:spPr>
          <a:xfrm>
            <a:off x="5209325" y="862275"/>
            <a:ext cx="5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tx</a:t>
            </a:r>
            <a:endParaRPr sz="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83" name="Google Shape;483;p60"/>
          <p:cNvCxnSpPr>
            <a:stCxn id="482" idx="2"/>
            <a:endCxn id="470" idx="0"/>
          </p:cNvCxnSpPr>
          <p:nvPr/>
        </p:nvCxnSpPr>
        <p:spPr>
          <a:xfrm flipH="1">
            <a:off x="4513625" y="1231575"/>
            <a:ext cx="945900" cy="103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p60"/>
          <p:cNvSpPr txBox="1"/>
          <p:nvPr/>
        </p:nvSpPr>
        <p:spPr>
          <a:xfrm>
            <a:off x="3966350" y="862275"/>
            <a:ext cx="5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rx</a:t>
            </a:r>
            <a:endParaRPr sz="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85" name="Google Shape;485;p60"/>
          <p:cNvCxnSpPr>
            <a:stCxn id="484" idx="2"/>
            <a:endCxn id="474" idx="0"/>
          </p:cNvCxnSpPr>
          <p:nvPr/>
        </p:nvCxnSpPr>
        <p:spPr>
          <a:xfrm>
            <a:off x="4216550" y="1231575"/>
            <a:ext cx="0" cy="103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6" name="Google Shape;486;p60"/>
          <p:cNvSpPr txBox="1"/>
          <p:nvPr/>
        </p:nvSpPr>
        <p:spPr>
          <a:xfrm>
            <a:off x="2796625" y="862275"/>
            <a:ext cx="5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gnd</a:t>
            </a:r>
            <a:endParaRPr sz="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87" name="Google Shape;487;p60"/>
          <p:cNvCxnSpPr>
            <a:stCxn id="486" idx="2"/>
            <a:endCxn id="478" idx="0"/>
          </p:cNvCxnSpPr>
          <p:nvPr/>
        </p:nvCxnSpPr>
        <p:spPr>
          <a:xfrm>
            <a:off x="3046825" y="1231575"/>
            <a:ext cx="872700" cy="103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88" name="Google Shape;488;p60"/>
          <p:cNvPicPr preferRelativeResize="0"/>
          <p:nvPr/>
        </p:nvPicPr>
        <p:blipFill rotWithShape="1">
          <a:blip r:embed="rId4">
            <a:alphaModFix/>
          </a:blip>
          <a:srcRect b="47318" l="0" r="0" t="0"/>
          <a:stretch/>
        </p:blipFill>
        <p:spPr>
          <a:xfrm>
            <a:off x="5521632" y="3253450"/>
            <a:ext cx="3535793" cy="18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0"/>
          <p:cNvSpPr txBox="1"/>
          <p:nvPr/>
        </p:nvSpPr>
        <p:spPr>
          <a:xfrm>
            <a:off x="2329475" y="3867700"/>
            <a:ext cx="5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tx</a:t>
            </a:r>
            <a:endParaRPr sz="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90" name="Google Shape;490;p60"/>
          <p:cNvCxnSpPr>
            <a:stCxn id="489" idx="3"/>
          </p:cNvCxnSpPr>
          <p:nvPr/>
        </p:nvCxnSpPr>
        <p:spPr>
          <a:xfrm>
            <a:off x="2829875" y="4052350"/>
            <a:ext cx="2769900" cy="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1" name="Google Shape;491;p60"/>
          <p:cNvSpPr txBox="1"/>
          <p:nvPr/>
        </p:nvSpPr>
        <p:spPr>
          <a:xfrm>
            <a:off x="2329475" y="3683350"/>
            <a:ext cx="5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rx</a:t>
            </a:r>
            <a:endParaRPr sz="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92" name="Google Shape;492;p60"/>
          <p:cNvCxnSpPr>
            <a:stCxn id="491" idx="3"/>
          </p:cNvCxnSpPr>
          <p:nvPr/>
        </p:nvCxnSpPr>
        <p:spPr>
          <a:xfrm>
            <a:off x="2829875" y="3868000"/>
            <a:ext cx="2769900" cy="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3" name="Google Shape;493;p60"/>
          <p:cNvSpPr txBox="1"/>
          <p:nvPr/>
        </p:nvSpPr>
        <p:spPr>
          <a:xfrm>
            <a:off x="2329475" y="4482850"/>
            <a:ext cx="5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gnd</a:t>
            </a:r>
            <a:endParaRPr sz="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94" name="Google Shape;494;p60"/>
          <p:cNvCxnSpPr>
            <a:stCxn id="493" idx="3"/>
          </p:cNvCxnSpPr>
          <p:nvPr/>
        </p:nvCxnSpPr>
        <p:spPr>
          <a:xfrm>
            <a:off x="2829875" y="4667500"/>
            <a:ext cx="2769900" cy="3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60"/>
          <p:cNvCxnSpPr>
            <a:stCxn id="470" idx="3"/>
          </p:cNvCxnSpPr>
          <p:nvPr/>
        </p:nvCxnSpPr>
        <p:spPr>
          <a:xfrm>
            <a:off x="4551200" y="2307475"/>
            <a:ext cx="1043700" cy="15009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60"/>
          <p:cNvCxnSpPr>
            <a:stCxn id="474" idx="3"/>
          </p:cNvCxnSpPr>
          <p:nvPr/>
        </p:nvCxnSpPr>
        <p:spPr>
          <a:xfrm>
            <a:off x="4254200" y="2307475"/>
            <a:ext cx="1340700" cy="17202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97" name="Google Shape;497;p60"/>
          <p:cNvCxnSpPr/>
          <p:nvPr/>
        </p:nvCxnSpPr>
        <p:spPr>
          <a:xfrm>
            <a:off x="3919550" y="2349775"/>
            <a:ext cx="1656600" cy="22860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60"/>
          <p:cNvSpPr txBox="1"/>
          <p:nvPr/>
        </p:nvSpPr>
        <p:spPr>
          <a:xfrm>
            <a:off x="6939500" y="1278800"/>
            <a:ext cx="1918200" cy="1454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500">
                <a:solidFill>
                  <a:schemeClr val="dk1"/>
                </a:solidFill>
              </a:rPr>
              <a:t>“rx” of one must connect to the “tx” of the other and vice versa</a:t>
            </a:r>
            <a:endParaRPr i="1" sz="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767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1"/>
          <p:cNvSpPr txBox="1"/>
          <p:nvPr/>
        </p:nvSpPr>
        <p:spPr>
          <a:xfrm>
            <a:off x="0" y="1998450"/>
            <a:ext cx="91440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Now power-on zybo and </a:t>
            </a:r>
            <a:endParaRPr b="1"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Do not connect tty-USB to computer</a:t>
            </a:r>
            <a:endParaRPr b="1" sz="2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62"/>
          <p:cNvPicPr preferRelativeResize="0"/>
          <p:nvPr/>
        </p:nvPicPr>
        <p:blipFill rotWithShape="1">
          <a:blip r:embed="rId3">
            <a:alphaModFix/>
          </a:blip>
          <a:srcRect b="42459" l="0" r="64055" t="0"/>
          <a:stretch/>
        </p:blipFill>
        <p:spPr>
          <a:xfrm>
            <a:off x="5381675" y="1795125"/>
            <a:ext cx="3673526" cy="3124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2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Getting name of UART (Windows):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Google Shape;510;p62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62"/>
          <p:cNvSpPr txBox="1"/>
          <p:nvPr/>
        </p:nvSpPr>
        <p:spPr>
          <a:xfrm>
            <a:off x="103425" y="939175"/>
            <a:ext cx="861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Open device manager and observe device manager before and after plugging in USB-tty to laptop </a:t>
            </a:r>
            <a:endParaRPr b="1" sz="100">
              <a:solidFill>
                <a:schemeClr val="dk1"/>
              </a:solidFill>
            </a:endParaRPr>
          </a:p>
        </p:txBody>
      </p:sp>
      <p:sp>
        <p:nvSpPr>
          <p:cNvPr id="512" name="Google Shape;512;p62"/>
          <p:cNvSpPr txBox="1"/>
          <p:nvPr/>
        </p:nvSpPr>
        <p:spPr>
          <a:xfrm>
            <a:off x="1680463" y="1308475"/>
            <a:ext cx="14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before</a:t>
            </a:r>
            <a:endParaRPr b="1" sz="100">
              <a:solidFill>
                <a:schemeClr val="dk1"/>
              </a:solidFill>
            </a:endParaRPr>
          </a:p>
        </p:txBody>
      </p:sp>
      <p:sp>
        <p:nvSpPr>
          <p:cNvPr id="513" name="Google Shape;513;p62"/>
          <p:cNvSpPr txBox="1"/>
          <p:nvPr/>
        </p:nvSpPr>
        <p:spPr>
          <a:xfrm>
            <a:off x="6148038" y="1375575"/>
            <a:ext cx="14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after</a:t>
            </a:r>
            <a:endParaRPr b="1" sz="100">
              <a:solidFill>
                <a:schemeClr val="dk1"/>
              </a:solidFill>
            </a:endParaRPr>
          </a:p>
        </p:txBody>
      </p:sp>
      <p:sp>
        <p:nvSpPr>
          <p:cNvPr id="514" name="Google Shape;514;p62"/>
          <p:cNvSpPr txBox="1"/>
          <p:nvPr/>
        </p:nvSpPr>
        <p:spPr>
          <a:xfrm>
            <a:off x="2381075" y="4691050"/>
            <a:ext cx="229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Name of uart “</a:t>
            </a:r>
            <a:r>
              <a:rPr b="1" i="1" lang="en-GB" sz="1200" u="sng">
                <a:solidFill>
                  <a:schemeClr val="dk1"/>
                </a:solidFill>
              </a:rPr>
              <a:t>COM5</a:t>
            </a:r>
            <a:r>
              <a:rPr b="1" i="1" lang="en-GB" sz="1200">
                <a:solidFill>
                  <a:schemeClr val="dk1"/>
                </a:solidFill>
              </a:rPr>
              <a:t>”</a:t>
            </a:r>
            <a:endParaRPr i="1" sz="100">
              <a:solidFill>
                <a:schemeClr val="dk1"/>
              </a:solidFill>
            </a:endParaRPr>
          </a:p>
        </p:txBody>
      </p:sp>
      <p:sp>
        <p:nvSpPr>
          <p:cNvPr id="515" name="Google Shape;515;p62"/>
          <p:cNvSpPr/>
          <p:nvPr/>
        </p:nvSpPr>
        <p:spPr>
          <a:xfrm>
            <a:off x="6422425" y="4325425"/>
            <a:ext cx="451500" cy="197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" name="Google Shape;516;p62"/>
          <p:cNvCxnSpPr>
            <a:stCxn id="514" idx="3"/>
            <a:endCxn id="515" idx="1"/>
          </p:cNvCxnSpPr>
          <p:nvPr/>
        </p:nvCxnSpPr>
        <p:spPr>
          <a:xfrm flipH="1" rot="10800000">
            <a:off x="4677575" y="4424200"/>
            <a:ext cx="1744800" cy="451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17" name="Google Shape;517;p62"/>
          <p:cNvPicPr preferRelativeResize="0"/>
          <p:nvPr/>
        </p:nvPicPr>
        <p:blipFill rotWithShape="1">
          <a:blip r:embed="rId4">
            <a:alphaModFix/>
          </a:blip>
          <a:srcRect b="44766" l="0" r="68534" t="0"/>
          <a:stretch/>
        </p:blipFill>
        <p:spPr>
          <a:xfrm>
            <a:off x="821125" y="1603901"/>
            <a:ext cx="3213898" cy="299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3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Getting name of UART (Linux):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3" name="Google Shape;523;p63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63"/>
          <p:cNvSpPr txBox="1"/>
          <p:nvPr/>
        </p:nvSpPr>
        <p:spPr>
          <a:xfrm>
            <a:off x="103425" y="939175"/>
            <a:ext cx="861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Run command “sudo dmesg | grep Serial” before and after plugging in USB-tty to laptop </a:t>
            </a:r>
            <a:endParaRPr b="1" sz="100">
              <a:solidFill>
                <a:schemeClr val="dk1"/>
              </a:solidFill>
            </a:endParaRPr>
          </a:p>
        </p:txBody>
      </p:sp>
      <p:sp>
        <p:nvSpPr>
          <p:cNvPr id="525" name="Google Shape;525;p63"/>
          <p:cNvSpPr txBox="1"/>
          <p:nvPr/>
        </p:nvSpPr>
        <p:spPr>
          <a:xfrm>
            <a:off x="1680463" y="1308475"/>
            <a:ext cx="14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before</a:t>
            </a:r>
            <a:endParaRPr b="1" sz="100">
              <a:solidFill>
                <a:schemeClr val="dk1"/>
              </a:solidFill>
            </a:endParaRPr>
          </a:p>
        </p:txBody>
      </p:sp>
      <p:sp>
        <p:nvSpPr>
          <p:cNvPr id="526" name="Google Shape;526;p63"/>
          <p:cNvSpPr txBox="1"/>
          <p:nvPr/>
        </p:nvSpPr>
        <p:spPr>
          <a:xfrm>
            <a:off x="6148038" y="1375575"/>
            <a:ext cx="14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after</a:t>
            </a:r>
            <a:endParaRPr b="1" sz="100">
              <a:solidFill>
                <a:schemeClr val="dk1"/>
              </a:solidFill>
            </a:endParaRPr>
          </a:p>
        </p:txBody>
      </p:sp>
      <p:pic>
        <p:nvPicPr>
          <p:cNvPr id="527" name="Google Shape;52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3" y="1603875"/>
            <a:ext cx="4551315" cy="30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03891"/>
            <a:ext cx="4551300" cy="3086298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3"/>
          <p:cNvSpPr txBox="1"/>
          <p:nvPr/>
        </p:nvSpPr>
        <p:spPr>
          <a:xfrm>
            <a:off x="4572000" y="4681650"/>
            <a:ext cx="229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Name of uart “/dev/</a:t>
            </a:r>
            <a:r>
              <a:rPr b="1" i="1" lang="en-GB" sz="1200" u="sng">
                <a:solidFill>
                  <a:schemeClr val="dk1"/>
                </a:solidFill>
              </a:rPr>
              <a:t>ttyUSB0</a:t>
            </a:r>
            <a:r>
              <a:rPr b="1" i="1" lang="en-GB" sz="1200">
                <a:solidFill>
                  <a:schemeClr val="dk1"/>
                </a:solidFill>
              </a:rPr>
              <a:t>”</a:t>
            </a:r>
            <a:endParaRPr i="1" sz="100">
              <a:solidFill>
                <a:schemeClr val="dk1"/>
              </a:solidFill>
            </a:endParaRPr>
          </a:p>
        </p:txBody>
      </p:sp>
      <p:sp>
        <p:nvSpPr>
          <p:cNvPr id="530" name="Google Shape;530;p63"/>
          <p:cNvSpPr/>
          <p:nvPr/>
        </p:nvSpPr>
        <p:spPr>
          <a:xfrm>
            <a:off x="8462800" y="4259575"/>
            <a:ext cx="451500" cy="197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63"/>
          <p:cNvCxnSpPr>
            <a:stCxn id="529" idx="3"/>
            <a:endCxn id="530" idx="1"/>
          </p:cNvCxnSpPr>
          <p:nvPr/>
        </p:nvCxnSpPr>
        <p:spPr>
          <a:xfrm flipH="1" rot="10800000">
            <a:off x="6868500" y="4358400"/>
            <a:ext cx="1594200" cy="507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01 : AND Gate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 FPGA and reset circuit: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p64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64"/>
          <p:cNvSpPr txBox="1"/>
          <p:nvPr/>
        </p:nvSpPr>
        <p:spPr>
          <a:xfrm>
            <a:off x="103425" y="939175"/>
            <a:ext cx="861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To reset circuit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GB" sz="1200">
                <a:solidFill>
                  <a:schemeClr val="dk1"/>
                </a:solidFill>
              </a:rPr>
              <a:t>Turn off sw[0]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b="1" lang="en-GB" sz="1200">
                <a:solidFill>
                  <a:schemeClr val="dk1"/>
                </a:solidFill>
              </a:rPr>
              <a:t>Turn on sw[0]</a:t>
            </a:r>
            <a:endParaRPr b="1" sz="1200">
              <a:solidFill>
                <a:schemeClr val="dk1"/>
              </a:solidFill>
            </a:endParaRPr>
          </a:p>
        </p:txBody>
      </p:sp>
      <p:pic>
        <p:nvPicPr>
          <p:cNvPr id="539" name="Google Shape;539;p64"/>
          <p:cNvPicPr preferRelativeResize="0"/>
          <p:nvPr/>
        </p:nvPicPr>
        <p:blipFill rotWithShape="1">
          <a:blip r:embed="rId3">
            <a:alphaModFix/>
          </a:blip>
          <a:srcRect b="32477" l="45684" r="26117" t="38771"/>
          <a:stretch/>
        </p:blipFill>
        <p:spPr>
          <a:xfrm>
            <a:off x="5538453" y="2776551"/>
            <a:ext cx="2425999" cy="18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64"/>
          <p:cNvPicPr preferRelativeResize="0"/>
          <p:nvPr/>
        </p:nvPicPr>
        <p:blipFill rotWithShape="1">
          <a:blip r:embed="rId4">
            <a:alphaModFix/>
          </a:blip>
          <a:srcRect b="31846" l="50424" r="30143" t="44142"/>
          <a:stretch/>
        </p:blipFill>
        <p:spPr>
          <a:xfrm>
            <a:off x="630006" y="2635503"/>
            <a:ext cx="2153887" cy="199620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4"/>
          <p:cNvSpPr/>
          <p:nvPr/>
        </p:nvSpPr>
        <p:spPr>
          <a:xfrm>
            <a:off x="827475" y="2925050"/>
            <a:ext cx="1551600" cy="10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4"/>
          <p:cNvSpPr/>
          <p:nvPr/>
        </p:nvSpPr>
        <p:spPr>
          <a:xfrm>
            <a:off x="5891400" y="2842375"/>
            <a:ext cx="1551600" cy="103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4"/>
          <p:cNvSpPr txBox="1"/>
          <p:nvPr/>
        </p:nvSpPr>
        <p:spPr>
          <a:xfrm>
            <a:off x="959338" y="4774200"/>
            <a:ext cx="14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sw[0] turned off</a:t>
            </a:r>
            <a:endParaRPr b="1" sz="100">
              <a:solidFill>
                <a:schemeClr val="dk1"/>
              </a:solidFill>
            </a:endParaRPr>
          </a:p>
        </p:txBody>
      </p:sp>
      <p:sp>
        <p:nvSpPr>
          <p:cNvPr id="544" name="Google Shape;544;p64"/>
          <p:cNvSpPr txBox="1"/>
          <p:nvPr/>
        </p:nvSpPr>
        <p:spPr>
          <a:xfrm>
            <a:off x="5919588" y="4774200"/>
            <a:ext cx="149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sw[0] turned on</a:t>
            </a:r>
            <a:endParaRPr b="1" sz="100">
              <a:solidFill>
                <a:schemeClr val="dk1"/>
              </a:solidFill>
            </a:endParaRPr>
          </a:p>
        </p:txBody>
      </p:sp>
      <p:pic>
        <p:nvPicPr>
          <p:cNvPr id="545" name="Google Shape;545;p64"/>
          <p:cNvPicPr preferRelativeResize="0"/>
          <p:nvPr/>
        </p:nvPicPr>
        <p:blipFill rotWithShape="1">
          <a:blip r:embed="rId5">
            <a:alphaModFix/>
          </a:blip>
          <a:srcRect b="3935" l="3730" r="9905" t="11619"/>
          <a:stretch/>
        </p:blipFill>
        <p:spPr>
          <a:xfrm>
            <a:off x="5068275" y="134796"/>
            <a:ext cx="3098675" cy="2272378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4"/>
          <p:cNvSpPr txBox="1"/>
          <p:nvPr/>
        </p:nvSpPr>
        <p:spPr>
          <a:xfrm>
            <a:off x="3657800" y="2202450"/>
            <a:ext cx="77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sw[0]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547" name="Google Shape;547;p64"/>
          <p:cNvSpPr/>
          <p:nvPr/>
        </p:nvSpPr>
        <p:spPr>
          <a:xfrm>
            <a:off x="6126475" y="1595850"/>
            <a:ext cx="277200" cy="45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48" name="Google Shape;548;p64"/>
          <p:cNvCxnSpPr>
            <a:stCxn id="546" idx="3"/>
            <a:endCxn id="547" idx="1"/>
          </p:cNvCxnSpPr>
          <p:nvPr/>
        </p:nvCxnSpPr>
        <p:spPr>
          <a:xfrm flipH="1" rot="10800000">
            <a:off x="4430900" y="1821000"/>
            <a:ext cx="1695600" cy="56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" name="Google Shape;549;p64"/>
          <p:cNvSpPr txBox="1"/>
          <p:nvPr/>
        </p:nvSpPr>
        <p:spPr>
          <a:xfrm>
            <a:off x="112850" y="1964125"/>
            <a:ext cx="354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solidFill>
                  <a:schemeClr val="dk1"/>
                </a:solidFill>
              </a:rPr>
              <a:t>* we mapped “rstn” to sw[0] on zybo</a:t>
            </a:r>
            <a:endParaRPr i="1" sz="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5"/>
          <p:cNvSpPr/>
          <p:nvPr/>
        </p:nvSpPr>
        <p:spPr>
          <a:xfrm>
            <a:off x="0" y="0"/>
            <a:ext cx="9144000" cy="796200"/>
          </a:xfrm>
          <a:prstGeom prst="rect">
            <a:avLst/>
          </a:prstGeom>
          <a:solidFill>
            <a:srgbClr val="00476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360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GB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Configuring the python script(only a part of script shown here):</a:t>
            </a:r>
            <a:endParaRPr b="1"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5" name="Google Shape;555;p65"/>
          <p:cNvSpPr txBox="1"/>
          <p:nvPr/>
        </p:nvSpPr>
        <p:spPr>
          <a:xfrm>
            <a:off x="6126480" y="262024"/>
            <a:ext cx="298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EAF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775" y="1305925"/>
            <a:ext cx="6467475" cy="29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65"/>
          <p:cNvSpPr txBox="1"/>
          <p:nvPr/>
        </p:nvSpPr>
        <p:spPr>
          <a:xfrm>
            <a:off x="47000" y="882775"/>
            <a:ext cx="2343300" cy="92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FF0000"/>
                </a:solidFill>
              </a:rPr>
              <a:t>**IMPORTANT**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Change “/dev/ttyUBS0” to the name of your uart port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58" name="Google Shape;558;p65"/>
          <p:cNvSpPr/>
          <p:nvPr/>
        </p:nvSpPr>
        <p:spPr>
          <a:xfrm>
            <a:off x="4626350" y="2792700"/>
            <a:ext cx="1231800" cy="1974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9" name="Google Shape;559;p65"/>
          <p:cNvCxnSpPr>
            <a:stCxn id="557" idx="2"/>
            <a:endCxn id="558" idx="0"/>
          </p:cNvCxnSpPr>
          <p:nvPr/>
        </p:nvCxnSpPr>
        <p:spPr>
          <a:xfrm>
            <a:off x="1218650" y="1806175"/>
            <a:ext cx="4023600" cy="986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65"/>
          <p:cNvSpPr txBox="1"/>
          <p:nvPr/>
        </p:nvSpPr>
        <p:spPr>
          <a:xfrm>
            <a:off x="150275" y="4192675"/>
            <a:ext cx="5002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Run Script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Windows: your preferred way of running python scripts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</a:rPr>
              <a:t>Linux: </a:t>
            </a:r>
            <a:r>
              <a:rPr b="1" lang="en-GB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sudo python3 mvm_uart_system.py</a:t>
            </a:r>
            <a:endParaRPr b="1"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767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6"/>
          <p:cNvSpPr txBox="1"/>
          <p:nvPr/>
        </p:nvSpPr>
        <p:spPr>
          <a:xfrm>
            <a:off x="0" y="2279250"/>
            <a:ext cx="9144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lt1"/>
                </a:solidFill>
              </a:rPr>
              <a:t>Any Questions?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25" y="145300"/>
            <a:ext cx="8660652" cy="47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800" y="498188"/>
            <a:ext cx="4658424" cy="41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>
            <a:off x="5096000" y="4274925"/>
            <a:ext cx="529200" cy="26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563" y="372050"/>
            <a:ext cx="4866874" cy="43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/>
          <p:nvPr/>
        </p:nvSpPr>
        <p:spPr>
          <a:xfrm>
            <a:off x="5143496" y="4322421"/>
            <a:ext cx="529200" cy="26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300" y="175938"/>
            <a:ext cx="5035224" cy="448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4738" y="1347650"/>
            <a:ext cx="3248025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/>
          <p:nvPr/>
        </p:nvSpPr>
        <p:spPr>
          <a:xfrm>
            <a:off x="3175675" y="3189211"/>
            <a:ext cx="875400" cy="261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5479100" y="3328054"/>
            <a:ext cx="838200" cy="315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3"/>
          <p:cNvSpPr txBox="1"/>
          <p:nvPr/>
        </p:nvSpPr>
        <p:spPr>
          <a:xfrm>
            <a:off x="6317300" y="2419138"/>
            <a:ext cx="28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Select SystemVerilog here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